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08" r:id="rId1"/>
  </p:sldMasterIdLst>
  <p:notesMasterIdLst>
    <p:notesMasterId r:id="rId33"/>
  </p:notesMasterIdLst>
  <p:sldIdLst>
    <p:sldId id="256" r:id="rId2"/>
    <p:sldId id="316" r:id="rId3"/>
    <p:sldId id="264" r:id="rId4"/>
    <p:sldId id="312" r:id="rId5"/>
    <p:sldId id="261" r:id="rId6"/>
    <p:sldId id="290" r:id="rId7"/>
    <p:sldId id="273" r:id="rId8"/>
    <p:sldId id="291" r:id="rId9"/>
    <p:sldId id="313" r:id="rId10"/>
    <p:sldId id="289" r:id="rId11"/>
    <p:sldId id="302" r:id="rId12"/>
    <p:sldId id="303" r:id="rId13"/>
    <p:sldId id="276" r:id="rId14"/>
    <p:sldId id="304" r:id="rId15"/>
    <p:sldId id="310" r:id="rId16"/>
    <p:sldId id="305" r:id="rId17"/>
    <p:sldId id="318" r:id="rId18"/>
    <p:sldId id="306" r:id="rId19"/>
    <p:sldId id="274" r:id="rId20"/>
    <p:sldId id="317" r:id="rId21"/>
    <p:sldId id="307" r:id="rId22"/>
    <p:sldId id="275" r:id="rId23"/>
    <p:sldId id="308" r:id="rId24"/>
    <p:sldId id="309" r:id="rId25"/>
    <p:sldId id="283" r:id="rId26"/>
    <p:sldId id="311" r:id="rId27"/>
    <p:sldId id="284" r:id="rId28"/>
    <p:sldId id="314" r:id="rId29"/>
    <p:sldId id="286" r:id="rId30"/>
    <p:sldId id="265" r:id="rId31"/>
    <p:sldId id="315" r:id="rId32"/>
  </p:sldIdLst>
  <p:sldSz cx="12192000" cy="6858000"/>
  <p:notesSz cx="6858000" cy="9144000"/>
  <p:embeddedFontLst>
    <p:embeddedFont>
      <p:font typeface="Pix_나눔바른고딕 Bold" panose="020B0600000101010101" charset="-128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1f91b8a300226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EC"/>
    <a:srgbClr val="EA509D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333" autoAdjust="0"/>
  </p:normalViewPr>
  <p:slideViewPr>
    <p:cSldViewPr snapToObjects="1">
      <p:cViewPr varScale="1">
        <p:scale>
          <a:sx n="85" d="100"/>
          <a:sy n="85" d="100"/>
        </p:scale>
        <p:origin x="74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E1794-CFE6-48EE-ADD6-B267B196E7E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0A8B0-4452-464C-A5ED-27A705CF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5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533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26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26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1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26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부제목 스타일 편집</a:t>
            </a:r>
            <a:endParaRPr lang="ko-KR" altLang="en-US" sz="1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그림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5865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Arial" charset="0"/>
                <a:ea typeface="Arial" charset="0"/>
              </a:rPr>
              <a:t>2019-06-12</a:t>
            </a:fld>
            <a:endParaRPr lang="ko-KR" altLang="en-US" sz="18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Arial" charset="0"/>
              <a:ea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3.wdp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3.wdp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PSNB92/Tetris" TargetMode="External"/><Relationship Id="rId5" Type="http://schemas.openxmlformats.org/officeDocument/2006/relationships/hyperlink" Target="https://github.com/CSID-DGU/2017-2-OSSP-jalhaebojo-2.git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900399" y="3630930"/>
            <a:ext cx="239120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Millions</a:t>
            </a:r>
            <a:endParaRPr lang="ko-KR" altLang="en-US" sz="4000" b="1" cap="none" dirty="0">
              <a:solidFill>
                <a:schemeClr val="tx1">
                  <a:lumMod val="75000"/>
                  <a:lumOff val="25000"/>
                </a:schemeClr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726650" y="2164844"/>
            <a:ext cx="8856468" cy="11201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0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‘</a:t>
            </a:r>
            <a:r>
              <a:rPr lang="ko-KR" altLang="en-US" sz="3800" dirty="0" err="1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테트리스</a:t>
            </a:r>
            <a:r>
              <a:rPr lang="ko-KR" altLang="en-US" sz="3800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 게임</a:t>
            </a:r>
            <a:r>
              <a:rPr lang="en-US" altLang="ko-KR" sz="3800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’</a:t>
            </a:r>
            <a:r>
              <a:rPr lang="ko-KR" altLang="en-US" sz="3800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 </a:t>
            </a:r>
            <a:br>
              <a:rPr lang="en-US" altLang="ko-KR" sz="3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</a:br>
            <a:r>
              <a:rPr lang="ko-KR" altLang="en-US" sz="3800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오픈소스 활용 프로젝트</a:t>
            </a:r>
            <a:endParaRPr lang="ko-KR" altLang="en-US" sz="3800" b="0" cap="none" dirty="0">
              <a:ln>
                <a:solidFill>
                  <a:schemeClr val="tx1"/>
                </a:solidFill>
              </a:ln>
              <a:solidFill>
                <a:schemeClr val="accent4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4"/>
          </p:nvPr>
        </p:nvSpPr>
        <p:spPr>
          <a:xfrm>
            <a:off x="8254077" y="5363051"/>
            <a:ext cx="2595880" cy="3702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2016110453  </a:t>
            </a:r>
            <a:r>
              <a:rPr lang="ko-KR" altLang="en-US" sz="1600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길효진</a:t>
            </a:r>
            <a:endParaRPr lang="ko-KR" altLang="en-US" sz="1600" b="0" cap="none" dirty="0">
              <a:solidFill>
                <a:schemeClr val="tx1"/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sp>
        <p:nvSpPr>
          <p:cNvPr id="8" name="부제목 7"/>
          <p:cNvSpPr txBox="1">
            <a:spLocks noGrp="1"/>
          </p:cNvSpPr>
          <p:nvPr>
            <p:ph type="subTitle" idx="5"/>
          </p:nvPr>
        </p:nvSpPr>
        <p:spPr>
          <a:xfrm>
            <a:off x="8529697" y="5026185"/>
            <a:ext cx="2322195" cy="32131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2015110871 </a:t>
            </a:r>
            <a:r>
              <a:rPr lang="en-US" altLang="ko-KR" sz="1600" b="0" cap="none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김주영</a:t>
            </a:r>
            <a:endParaRPr lang="ko-KR" altLang="en-US" sz="1600" b="0" cap="none" dirty="0">
              <a:solidFill>
                <a:schemeClr val="tx1"/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sp>
        <p:nvSpPr>
          <p:cNvPr id="9" name="부제목 8"/>
          <p:cNvSpPr txBox="1">
            <a:spLocks noGrp="1"/>
          </p:cNvSpPr>
          <p:nvPr>
            <p:ph type="subTitle" idx="6"/>
          </p:nvPr>
        </p:nvSpPr>
        <p:spPr>
          <a:xfrm>
            <a:off x="8416919" y="4684920"/>
            <a:ext cx="2429510" cy="3098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2015110433  </a:t>
            </a:r>
            <a:r>
              <a:rPr lang="ko-KR" altLang="en-US" sz="1600" dirty="0" err="1">
                <a:solidFill>
                  <a:schemeClr val="tx1"/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배정수</a:t>
            </a:r>
            <a:endParaRPr lang="ko-KR" altLang="en-US" sz="1600" b="0" cap="none" dirty="0">
              <a:solidFill>
                <a:schemeClr val="tx1"/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5693518"/>
            <a:ext cx="12211101" cy="1174820"/>
            <a:chOff x="0" y="5693518"/>
            <a:chExt cx="12211101" cy="117482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6480720"/>
              <a:ext cx="574032" cy="377280"/>
              <a:chOff x="0" y="6480720"/>
              <a:chExt cx="574032" cy="37728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82688" y="6479700"/>
              <a:ext cx="574032" cy="378300"/>
              <a:chOff x="382688" y="6479700"/>
              <a:chExt cx="574032" cy="3783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956720" y="6101400"/>
              <a:ext cx="191344" cy="756600"/>
              <a:chOff x="956720" y="6101400"/>
              <a:chExt cx="191344" cy="75660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148064" y="6479700"/>
              <a:ext cx="382688" cy="378300"/>
              <a:chOff x="1148064" y="6479700"/>
              <a:chExt cx="382688" cy="3783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339408" y="6098696"/>
              <a:ext cx="382688" cy="563880"/>
              <a:chOff x="1339408" y="6101400"/>
              <a:chExt cx="382688" cy="56388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530752" y="6665280"/>
              <a:ext cx="765376" cy="192720"/>
              <a:chOff x="1530752" y="6665280"/>
              <a:chExt cx="765376" cy="19272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16200000">
              <a:off x="2006408" y="6378264"/>
              <a:ext cx="574032" cy="377280"/>
              <a:chOff x="0" y="6480720"/>
              <a:chExt cx="574032" cy="377280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rot="5400000" flipH="1">
              <a:off x="2580108" y="6380636"/>
              <a:ext cx="382688" cy="563880"/>
              <a:chOff x="1339408" y="6101400"/>
              <a:chExt cx="382688" cy="56388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5400000">
              <a:off x="2963499" y="6374895"/>
              <a:ext cx="574032" cy="378300"/>
              <a:chOff x="382688" y="6479700"/>
              <a:chExt cx="574032" cy="378300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862914" y="6280032"/>
              <a:ext cx="382688" cy="378300"/>
              <a:chOff x="1148064" y="6479700"/>
              <a:chExt cx="382688" cy="378300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434088" y="6470567"/>
              <a:ext cx="382688" cy="378300"/>
              <a:chOff x="1148064" y="6479700"/>
              <a:chExt cx="382688" cy="378300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 rot="10800000">
              <a:off x="3636255" y="6277029"/>
              <a:ext cx="574032" cy="377280"/>
              <a:chOff x="0" y="6480720"/>
              <a:chExt cx="574032" cy="37728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3830926" y="6656147"/>
              <a:ext cx="765376" cy="192720"/>
              <a:chOff x="1530752" y="6665280"/>
              <a:chExt cx="765376" cy="19272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4205730" y="6473936"/>
              <a:ext cx="574032" cy="378300"/>
              <a:chOff x="382688" y="6479700"/>
              <a:chExt cx="574032" cy="3783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4771878" y="6087369"/>
              <a:ext cx="191344" cy="756600"/>
              <a:chOff x="956720" y="6101400"/>
              <a:chExt cx="191344" cy="756600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963222" y="6480720"/>
              <a:ext cx="574032" cy="377280"/>
              <a:chOff x="0" y="6480720"/>
              <a:chExt cx="574032" cy="37728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345910" y="6479700"/>
              <a:ext cx="574032" cy="378300"/>
              <a:chOff x="382688" y="6479700"/>
              <a:chExt cx="574032" cy="37830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919942" y="6101400"/>
              <a:ext cx="191344" cy="756600"/>
              <a:chOff x="956720" y="6101400"/>
              <a:chExt cx="191344" cy="756600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6111286" y="6479700"/>
              <a:ext cx="382688" cy="378300"/>
              <a:chOff x="1148064" y="6479700"/>
              <a:chExt cx="382688" cy="378300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6302630" y="6098696"/>
              <a:ext cx="382688" cy="563880"/>
              <a:chOff x="1339408" y="6101400"/>
              <a:chExt cx="382688" cy="563880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6493974" y="6665280"/>
              <a:ext cx="765376" cy="192720"/>
              <a:chOff x="1530752" y="6665280"/>
              <a:chExt cx="765376" cy="192720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16200000">
              <a:off x="6969630" y="6378264"/>
              <a:ext cx="574032" cy="377280"/>
              <a:chOff x="0" y="6480720"/>
              <a:chExt cx="574032" cy="37728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5400000" flipH="1">
              <a:off x="7535713" y="6380636"/>
              <a:ext cx="382688" cy="563880"/>
              <a:chOff x="1339408" y="6101400"/>
              <a:chExt cx="382688" cy="563880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 rot="5400000">
              <a:off x="7926721" y="6374895"/>
              <a:ext cx="574032" cy="378300"/>
              <a:chOff x="382688" y="6479700"/>
              <a:chExt cx="574032" cy="37830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826136" y="6280032"/>
              <a:ext cx="382688" cy="378300"/>
              <a:chOff x="1148064" y="6479700"/>
              <a:chExt cx="382688" cy="378300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8397310" y="6470567"/>
              <a:ext cx="382688" cy="378300"/>
              <a:chOff x="1148064" y="6479700"/>
              <a:chExt cx="382688" cy="378300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 rot="10800000">
              <a:off x="8599477" y="6277029"/>
              <a:ext cx="574032" cy="377280"/>
              <a:chOff x="0" y="6480720"/>
              <a:chExt cx="574032" cy="377280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8794148" y="6656147"/>
              <a:ext cx="765376" cy="192720"/>
              <a:chOff x="1530752" y="6665280"/>
              <a:chExt cx="765376" cy="192720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9168952" y="6473936"/>
              <a:ext cx="574032" cy="378300"/>
              <a:chOff x="382688" y="6479700"/>
              <a:chExt cx="574032" cy="378300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9735772" y="6094565"/>
              <a:ext cx="191344" cy="756600"/>
              <a:chOff x="956720" y="6101400"/>
              <a:chExt cx="191344" cy="756600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9927066" y="6482589"/>
              <a:ext cx="574032" cy="377280"/>
              <a:chOff x="0" y="6480720"/>
              <a:chExt cx="574032" cy="377280"/>
            </a:xfrm>
          </p:grpSpPr>
          <p:sp>
            <p:nvSpPr>
              <p:cNvPr id="161" name="직사각형 16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>
              <a:off x="10306827" y="6489018"/>
              <a:ext cx="574032" cy="378300"/>
              <a:chOff x="382688" y="6479700"/>
              <a:chExt cx="574032" cy="378300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10880859" y="6111738"/>
              <a:ext cx="191344" cy="756600"/>
              <a:chOff x="956720" y="6101400"/>
              <a:chExt cx="191344" cy="756600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11062067" y="6489018"/>
              <a:ext cx="382688" cy="378300"/>
              <a:chOff x="1148064" y="6479700"/>
              <a:chExt cx="382688" cy="378300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0" name="그룹 179"/>
            <p:cNvGrpSpPr/>
            <p:nvPr/>
          </p:nvGrpSpPr>
          <p:grpSpPr>
            <a:xfrm>
              <a:off x="11253411" y="6108716"/>
              <a:ext cx="382688" cy="563880"/>
              <a:chOff x="1339408" y="6101400"/>
              <a:chExt cx="382688" cy="563880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4" name="직사각형 193"/>
            <p:cNvSpPr/>
            <p:nvPr/>
          </p:nvSpPr>
          <p:spPr>
            <a:xfrm rot="16200000">
              <a:off x="12017435" y="6490388"/>
              <a:ext cx="191344" cy="18864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EEEEEE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5" name="그룹 194"/>
            <p:cNvGrpSpPr/>
            <p:nvPr/>
          </p:nvGrpSpPr>
          <p:grpSpPr>
            <a:xfrm rot="5400000" flipH="1">
              <a:off x="4115641" y="5999505"/>
              <a:ext cx="382688" cy="563880"/>
              <a:chOff x="1339408" y="6101400"/>
              <a:chExt cx="382688" cy="563880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 rot="5400000">
              <a:off x="6584765" y="6193610"/>
              <a:ext cx="574032" cy="378300"/>
              <a:chOff x="382688" y="6479700"/>
              <a:chExt cx="574032" cy="378300"/>
            </a:xfrm>
          </p:grpSpPr>
          <p:sp>
            <p:nvSpPr>
              <p:cNvPr id="201" name="직사각형 20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5" name="그룹 204"/>
            <p:cNvGrpSpPr/>
            <p:nvPr/>
          </p:nvGrpSpPr>
          <p:grpSpPr>
            <a:xfrm>
              <a:off x="9353084" y="6101400"/>
              <a:ext cx="382688" cy="378300"/>
              <a:chOff x="1148064" y="6479700"/>
              <a:chExt cx="382688" cy="378300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5151078" y="6104289"/>
              <a:ext cx="382688" cy="378300"/>
              <a:chOff x="1148064" y="6479700"/>
              <a:chExt cx="382688" cy="378300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 rot="10800000">
              <a:off x="1342440" y="5908858"/>
              <a:ext cx="574032" cy="377280"/>
              <a:chOff x="0" y="6480720"/>
              <a:chExt cx="574032" cy="377280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2865772" y="6084309"/>
              <a:ext cx="765376" cy="192720"/>
              <a:chOff x="1530752" y="6665280"/>
              <a:chExt cx="765376" cy="192720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5" name="그룹 224"/>
            <p:cNvGrpSpPr/>
            <p:nvPr/>
          </p:nvGrpSpPr>
          <p:grpSpPr>
            <a:xfrm>
              <a:off x="3238324" y="5892201"/>
              <a:ext cx="574032" cy="378300"/>
              <a:chOff x="382688" y="6479700"/>
              <a:chExt cx="574032" cy="378300"/>
            </a:xfrm>
          </p:grpSpPr>
          <p:sp>
            <p:nvSpPr>
              <p:cNvPr id="226" name="직사각형 22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7059911" y="5716189"/>
              <a:ext cx="191344" cy="756600"/>
              <a:chOff x="956720" y="6101400"/>
              <a:chExt cx="191344" cy="7566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5" name="그룹 234"/>
            <p:cNvGrpSpPr/>
            <p:nvPr/>
          </p:nvGrpSpPr>
          <p:grpSpPr>
            <a:xfrm flipH="1">
              <a:off x="5408" y="6104460"/>
              <a:ext cx="382688" cy="563880"/>
              <a:chOff x="1339408" y="6101400"/>
              <a:chExt cx="382688" cy="563880"/>
            </a:xfrm>
          </p:grpSpPr>
          <p:sp>
            <p:nvSpPr>
              <p:cNvPr id="236" name="직사각형 23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377392" y="6105990"/>
              <a:ext cx="382688" cy="378300"/>
              <a:chOff x="1148064" y="6479700"/>
              <a:chExt cx="382688" cy="378300"/>
            </a:xfrm>
          </p:grpSpPr>
          <p:sp>
            <p:nvSpPr>
              <p:cNvPr id="241" name="직사각형 24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1720258" y="6289530"/>
              <a:ext cx="382688" cy="378300"/>
              <a:chOff x="1148064" y="6479700"/>
              <a:chExt cx="382688" cy="378300"/>
            </a:xfrm>
          </p:grpSpPr>
          <p:sp>
            <p:nvSpPr>
              <p:cNvPr id="246" name="직사각형 24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1723776" y="6089081"/>
              <a:ext cx="574032" cy="378300"/>
              <a:chOff x="382688" y="6479700"/>
              <a:chExt cx="574032" cy="378300"/>
            </a:xfrm>
          </p:grpSpPr>
          <p:sp>
            <p:nvSpPr>
              <p:cNvPr id="251" name="직사각형 2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1440255" y="6669776"/>
              <a:ext cx="765376" cy="192720"/>
              <a:chOff x="1530752" y="6665280"/>
              <a:chExt cx="765376" cy="192720"/>
            </a:xfrm>
          </p:grpSpPr>
          <p:sp>
            <p:nvSpPr>
              <p:cNvPr id="256" name="직사각형 25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 rot="5400000">
              <a:off x="11544611" y="6196058"/>
              <a:ext cx="574032" cy="378300"/>
              <a:chOff x="382688" y="6479700"/>
              <a:chExt cx="574032" cy="378300"/>
            </a:xfrm>
          </p:grpSpPr>
          <p:sp>
            <p:nvSpPr>
              <p:cNvPr id="261" name="직사각형 26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 flipH="1">
              <a:off x="9938002" y="6102647"/>
              <a:ext cx="382688" cy="563880"/>
              <a:chOff x="1339408" y="6101400"/>
              <a:chExt cx="382688" cy="56388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5" name="그룹 274"/>
            <p:cNvGrpSpPr/>
            <p:nvPr/>
          </p:nvGrpSpPr>
          <p:grpSpPr>
            <a:xfrm>
              <a:off x="10313292" y="6094565"/>
              <a:ext cx="574032" cy="377280"/>
              <a:chOff x="0" y="6480720"/>
              <a:chExt cx="574032" cy="377280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12019757" y="5716189"/>
              <a:ext cx="191344" cy="756600"/>
              <a:chOff x="956720" y="6101400"/>
              <a:chExt cx="191344" cy="756600"/>
            </a:xfrm>
          </p:grpSpPr>
          <p:sp>
            <p:nvSpPr>
              <p:cNvPr id="281" name="직사각형 28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5" name="그룹 284"/>
            <p:cNvGrpSpPr/>
            <p:nvPr/>
          </p:nvGrpSpPr>
          <p:grpSpPr>
            <a:xfrm rot="16200000">
              <a:off x="2961841" y="5602922"/>
              <a:ext cx="382688" cy="563880"/>
              <a:chOff x="1339408" y="6101400"/>
              <a:chExt cx="382688" cy="563880"/>
            </a:xfrm>
          </p:grpSpPr>
          <p:sp>
            <p:nvSpPr>
              <p:cNvPr id="286" name="직사각형 28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0" name="그룹 289"/>
            <p:cNvGrpSpPr/>
            <p:nvPr/>
          </p:nvGrpSpPr>
          <p:grpSpPr>
            <a:xfrm flipH="1" flipV="1">
              <a:off x="8614225" y="5914629"/>
              <a:ext cx="574032" cy="378300"/>
              <a:chOff x="382688" y="6479700"/>
              <a:chExt cx="574032" cy="378300"/>
            </a:xfrm>
          </p:grpSpPr>
          <p:sp>
            <p:nvSpPr>
              <p:cNvPr id="291" name="직사각형 29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7" name="그룹 576"/>
          <p:cNvGrpSpPr/>
          <p:nvPr/>
        </p:nvGrpSpPr>
        <p:grpSpPr>
          <a:xfrm>
            <a:off x="4134" y="5696155"/>
            <a:ext cx="12211101" cy="1174820"/>
            <a:chOff x="0" y="5693518"/>
            <a:chExt cx="12211101" cy="1174820"/>
          </a:xfrm>
          <a:solidFill>
            <a:schemeClr val="bg1">
              <a:alpha val="29000"/>
            </a:schemeClr>
          </a:solidFill>
        </p:grpSpPr>
        <p:grpSp>
          <p:nvGrpSpPr>
            <p:cNvPr id="578" name="그룹 577"/>
            <p:cNvGrpSpPr/>
            <p:nvPr/>
          </p:nvGrpSpPr>
          <p:grpSpPr>
            <a:xfrm>
              <a:off x="0" y="6480720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45" name="직사각형 84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6" name="직사각형 84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7" name="직사각형 84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8" name="직사각형 84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9" name="그룹 578"/>
            <p:cNvGrpSpPr/>
            <p:nvPr/>
          </p:nvGrpSpPr>
          <p:grpSpPr>
            <a:xfrm>
              <a:off x="382688" y="647970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841" name="직사각형 84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2" name="직사각형 84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3" name="직사각형 84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4" name="직사각형 84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0" name="그룹 579"/>
            <p:cNvGrpSpPr/>
            <p:nvPr/>
          </p:nvGrpSpPr>
          <p:grpSpPr>
            <a:xfrm>
              <a:off x="956720" y="6101400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837" name="직사각형 83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8" name="직사각형 83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9" name="직사각형 83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0" name="직사각형 83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1" name="그룹 580"/>
            <p:cNvGrpSpPr/>
            <p:nvPr/>
          </p:nvGrpSpPr>
          <p:grpSpPr>
            <a:xfrm>
              <a:off x="1148064" y="64797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33" name="직사각형 83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4" name="직사각형 83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5" name="직사각형 83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6" name="직사각형 83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2" name="그룹 581"/>
            <p:cNvGrpSpPr/>
            <p:nvPr/>
          </p:nvGrpSpPr>
          <p:grpSpPr>
            <a:xfrm>
              <a:off x="1339408" y="609869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829" name="직사각형 82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0" name="직사각형 82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1" name="직사각형 83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2" name="직사각형 83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3" name="그룹 582"/>
            <p:cNvGrpSpPr/>
            <p:nvPr/>
          </p:nvGrpSpPr>
          <p:grpSpPr>
            <a:xfrm>
              <a:off x="1530752" y="6665280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825" name="직사각형 82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6" name="직사각형 82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7" name="직사각형 82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8" name="직사각형 82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4" name="그룹 583"/>
            <p:cNvGrpSpPr/>
            <p:nvPr/>
          </p:nvGrpSpPr>
          <p:grpSpPr>
            <a:xfrm rot="16200000">
              <a:off x="2006408" y="6378264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21" name="직사각형 82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2" name="직사각형 82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3" name="직사각형 82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4" name="직사각형 82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5" name="그룹 584"/>
            <p:cNvGrpSpPr/>
            <p:nvPr/>
          </p:nvGrpSpPr>
          <p:grpSpPr>
            <a:xfrm rot="5400000" flipH="1">
              <a:off x="2580108" y="638063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817" name="직사각형 81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8" name="직사각형 81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9" name="직사각형 81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0" name="직사각형 81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6" name="그룹 585"/>
            <p:cNvGrpSpPr/>
            <p:nvPr/>
          </p:nvGrpSpPr>
          <p:grpSpPr>
            <a:xfrm rot="5400000">
              <a:off x="2963499" y="6374895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813" name="직사각형 81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4" name="직사각형 81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5" name="직사각형 81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6" name="직사각형 81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7" name="그룹 586"/>
            <p:cNvGrpSpPr/>
            <p:nvPr/>
          </p:nvGrpSpPr>
          <p:grpSpPr>
            <a:xfrm>
              <a:off x="2862914" y="6280032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09" name="직사각형 80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0" name="직사각형 80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1" name="직사각형 81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2" name="직사각형 81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3434088" y="6470567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05" name="직사각형 80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6" name="직사각형 80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7" name="직사각형 80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8" name="직사각형 80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9" name="그룹 588"/>
            <p:cNvGrpSpPr/>
            <p:nvPr/>
          </p:nvGrpSpPr>
          <p:grpSpPr>
            <a:xfrm rot="10800000">
              <a:off x="3636255" y="627702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01" name="직사각형 80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2" name="직사각형 80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3" name="직사각형 80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4" name="직사각형 80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0" name="그룹 589"/>
            <p:cNvGrpSpPr/>
            <p:nvPr/>
          </p:nvGrpSpPr>
          <p:grpSpPr>
            <a:xfrm>
              <a:off x="3830926" y="6656147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97" name="직사각형 79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8" name="직사각형 79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9" name="직사각형 79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0" name="직사각형 79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1" name="그룹 590"/>
            <p:cNvGrpSpPr/>
            <p:nvPr/>
          </p:nvGrpSpPr>
          <p:grpSpPr>
            <a:xfrm>
              <a:off x="4205730" y="6473936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93" name="직사각형 79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4" name="직사각형 79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5" name="직사각형 79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6" name="직사각형 79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2" name="그룹 591"/>
            <p:cNvGrpSpPr/>
            <p:nvPr/>
          </p:nvGrpSpPr>
          <p:grpSpPr>
            <a:xfrm>
              <a:off x="4771878" y="608736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89" name="직사각형 788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0" name="직사각형 789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1" name="직사각형 790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2" name="직사각형 791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3" name="그룹 592"/>
            <p:cNvGrpSpPr/>
            <p:nvPr/>
          </p:nvGrpSpPr>
          <p:grpSpPr>
            <a:xfrm>
              <a:off x="4963222" y="6480720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85" name="직사각형 78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6" name="직사각형 78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7" name="직사각형 78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8" name="직사각형 78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4" name="그룹 593"/>
            <p:cNvGrpSpPr/>
            <p:nvPr/>
          </p:nvGrpSpPr>
          <p:grpSpPr>
            <a:xfrm>
              <a:off x="5345910" y="647970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81" name="직사각형 78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2" name="직사각형 78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3" name="직사각형 78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4" name="직사각형 78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5" name="그룹 594"/>
            <p:cNvGrpSpPr/>
            <p:nvPr/>
          </p:nvGrpSpPr>
          <p:grpSpPr>
            <a:xfrm>
              <a:off x="5919942" y="6101400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77" name="직사각형 77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8" name="직사각형 77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9" name="직사각형 77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0" name="직사각형 77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6" name="그룹 595"/>
            <p:cNvGrpSpPr/>
            <p:nvPr/>
          </p:nvGrpSpPr>
          <p:grpSpPr>
            <a:xfrm>
              <a:off x="6111286" y="64797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73" name="직사각형 77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4" name="직사각형 77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5" name="직사각형 77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6" name="직사각형 77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7" name="그룹 596"/>
            <p:cNvGrpSpPr/>
            <p:nvPr/>
          </p:nvGrpSpPr>
          <p:grpSpPr>
            <a:xfrm>
              <a:off x="6302630" y="609869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69" name="직사각형 76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0" name="직사각형 76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1" name="직사각형 77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2" name="직사각형 77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8" name="그룹 597"/>
            <p:cNvGrpSpPr/>
            <p:nvPr/>
          </p:nvGrpSpPr>
          <p:grpSpPr>
            <a:xfrm>
              <a:off x="6493974" y="6665280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65" name="직사각형 76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6" name="직사각형 76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7" name="직사각형 76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8" name="직사각형 76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9" name="그룹 598"/>
            <p:cNvGrpSpPr/>
            <p:nvPr/>
          </p:nvGrpSpPr>
          <p:grpSpPr>
            <a:xfrm rot="16200000">
              <a:off x="6969630" y="6378264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61" name="직사각형 76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2" name="직사각형 76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3" name="직사각형 76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4" name="직사각형 76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0" name="그룹 599"/>
            <p:cNvGrpSpPr/>
            <p:nvPr/>
          </p:nvGrpSpPr>
          <p:grpSpPr>
            <a:xfrm rot="5400000" flipH="1">
              <a:off x="7535713" y="638063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57" name="직사각형 75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8" name="직사각형 75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9" name="직사각형 75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0" name="직사각형 75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1" name="그룹 600"/>
            <p:cNvGrpSpPr/>
            <p:nvPr/>
          </p:nvGrpSpPr>
          <p:grpSpPr>
            <a:xfrm rot="5400000">
              <a:off x="7926721" y="6374895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53" name="직사각형 75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4" name="직사각형 75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5" name="직사각형 75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6" name="직사각형 75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2" name="그룹 601"/>
            <p:cNvGrpSpPr/>
            <p:nvPr/>
          </p:nvGrpSpPr>
          <p:grpSpPr>
            <a:xfrm>
              <a:off x="7826136" y="6280032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49" name="직사각형 74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0" name="직사각형 74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1" name="직사각형 75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2" name="직사각형 75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3" name="그룹 602"/>
            <p:cNvGrpSpPr/>
            <p:nvPr/>
          </p:nvGrpSpPr>
          <p:grpSpPr>
            <a:xfrm>
              <a:off x="8397310" y="6470567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45" name="직사각형 74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6" name="직사각형 74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7" name="직사각형 74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8" name="직사각형 74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4" name="그룹 603"/>
            <p:cNvGrpSpPr/>
            <p:nvPr/>
          </p:nvGrpSpPr>
          <p:grpSpPr>
            <a:xfrm rot="10800000">
              <a:off x="8599477" y="627702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41" name="직사각형 7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2" name="직사각형 7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3" name="직사각형 7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4" name="직사각형 7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5" name="그룹 604"/>
            <p:cNvGrpSpPr/>
            <p:nvPr/>
          </p:nvGrpSpPr>
          <p:grpSpPr>
            <a:xfrm>
              <a:off x="8794148" y="6656147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37" name="직사각형 73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8" name="직사각형 73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9" name="직사각형 73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0" name="직사각형 73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6" name="그룹 605"/>
            <p:cNvGrpSpPr/>
            <p:nvPr/>
          </p:nvGrpSpPr>
          <p:grpSpPr>
            <a:xfrm>
              <a:off x="9168952" y="6473936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33" name="직사각형 73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4" name="직사각형 73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5" name="직사각형 73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6" name="직사각형 73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7" name="그룹 606"/>
            <p:cNvGrpSpPr/>
            <p:nvPr/>
          </p:nvGrpSpPr>
          <p:grpSpPr>
            <a:xfrm>
              <a:off x="9735772" y="6094565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29" name="직사각형 728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0" name="직사각형 729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1" name="직사각형 730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2" name="직사각형 731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8" name="그룹 607"/>
            <p:cNvGrpSpPr/>
            <p:nvPr/>
          </p:nvGrpSpPr>
          <p:grpSpPr>
            <a:xfrm>
              <a:off x="9927066" y="648258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25" name="직사각형 72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6" name="직사각형 72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7" name="직사각형 72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8" name="직사각형 72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9" name="그룹 608"/>
            <p:cNvGrpSpPr/>
            <p:nvPr/>
          </p:nvGrpSpPr>
          <p:grpSpPr>
            <a:xfrm>
              <a:off x="10306827" y="6489018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21" name="직사각형 72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2" name="직사각형 72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3" name="직사각형 72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4" name="직사각형 72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0" name="그룹 609"/>
            <p:cNvGrpSpPr/>
            <p:nvPr/>
          </p:nvGrpSpPr>
          <p:grpSpPr>
            <a:xfrm>
              <a:off x="10880859" y="6111738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17" name="직사각형 71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8" name="직사각형 71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9" name="직사각형 71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0" name="직사각형 71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1" name="그룹 610"/>
            <p:cNvGrpSpPr/>
            <p:nvPr/>
          </p:nvGrpSpPr>
          <p:grpSpPr>
            <a:xfrm>
              <a:off x="11062067" y="6489018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13" name="직사각형 71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4" name="직사각형 71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5" name="직사각형 71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직사각형 71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2" name="그룹 611"/>
            <p:cNvGrpSpPr/>
            <p:nvPr/>
          </p:nvGrpSpPr>
          <p:grpSpPr>
            <a:xfrm>
              <a:off x="11253411" y="610871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09" name="직사각형 70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0" name="직사각형 70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1" name="직사각형 71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2" name="직사각형 71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3" name="직사각형 612"/>
            <p:cNvSpPr/>
            <p:nvPr/>
          </p:nvSpPr>
          <p:spPr>
            <a:xfrm rot="16200000">
              <a:off x="12017435" y="6490388"/>
              <a:ext cx="191344" cy="188640"/>
            </a:xfrm>
            <a:prstGeom prst="rect">
              <a:avLst/>
            </a:prstGeom>
            <a:grpFill/>
            <a:ln>
              <a:solidFill>
                <a:srgbClr val="EEEEEE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4" name="그룹 613"/>
            <p:cNvGrpSpPr/>
            <p:nvPr/>
          </p:nvGrpSpPr>
          <p:grpSpPr>
            <a:xfrm rot="5400000" flipH="1">
              <a:off x="4115641" y="5999505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05" name="직사각형 704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6" name="직사각형 705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7" name="직사각형 706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8" name="직사각형 707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 rot="5400000">
              <a:off x="6584765" y="619361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01" name="직사각형 70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2" name="직사각형 70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3" name="직사각형 70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4" name="직사각형 70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6" name="그룹 615"/>
            <p:cNvGrpSpPr/>
            <p:nvPr/>
          </p:nvGrpSpPr>
          <p:grpSpPr>
            <a:xfrm>
              <a:off x="9353084" y="61014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97" name="직사각형 696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8" name="직사각형 697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9" name="직사각형 698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0" name="직사각형 699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7" name="그룹 616"/>
            <p:cNvGrpSpPr/>
            <p:nvPr/>
          </p:nvGrpSpPr>
          <p:grpSpPr>
            <a:xfrm>
              <a:off x="5151078" y="6104289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93" name="직사각형 69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4" name="직사각형 69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5" name="직사각형 69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6" name="직사각형 69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8" name="그룹 617"/>
            <p:cNvGrpSpPr/>
            <p:nvPr/>
          </p:nvGrpSpPr>
          <p:grpSpPr>
            <a:xfrm rot="10800000">
              <a:off x="1342440" y="5908858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689" name="직사각형 688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0" name="직사각형 689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1" name="직사각형 690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2" name="직사각형 691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9" name="그룹 618"/>
            <p:cNvGrpSpPr/>
            <p:nvPr/>
          </p:nvGrpSpPr>
          <p:grpSpPr>
            <a:xfrm>
              <a:off x="2865772" y="6084309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685" name="직사각형 68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6" name="직사각형 68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7" name="직사각형 68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8" name="직사각형 68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0" name="그룹 619"/>
            <p:cNvGrpSpPr/>
            <p:nvPr/>
          </p:nvGrpSpPr>
          <p:grpSpPr>
            <a:xfrm>
              <a:off x="3238324" y="5892201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81" name="직사각형 68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2" name="직사각형 68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3" name="직사각형 68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4" name="직사각형 68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1" name="그룹 620"/>
            <p:cNvGrpSpPr/>
            <p:nvPr/>
          </p:nvGrpSpPr>
          <p:grpSpPr>
            <a:xfrm>
              <a:off x="7059911" y="571618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677" name="직사각형 67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8" name="직사각형 67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9" name="직사각형 67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0" name="직사각형 67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2" name="그룹 621"/>
            <p:cNvGrpSpPr/>
            <p:nvPr/>
          </p:nvGrpSpPr>
          <p:grpSpPr>
            <a:xfrm flipH="1">
              <a:off x="5408" y="6104460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73" name="직사각형 672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4" name="직사각형 673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5" name="직사각형 674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6" name="직사각형 675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3" name="그룹 622"/>
            <p:cNvGrpSpPr/>
            <p:nvPr/>
          </p:nvGrpSpPr>
          <p:grpSpPr>
            <a:xfrm>
              <a:off x="377392" y="610599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69" name="직사각형 66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0" name="직사각형 66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1" name="직사각형 67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2" name="직사각형 67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4" name="그룹 623"/>
            <p:cNvGrpSpPr/>
            <p:nvPr/>
          </p:nvGrpSpPr>
          <p:grpSpPr>
            <a:xfrm>
              <a:off x="1720258" y="628953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65" name="직사각형 66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6" name="직사각형 66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7" name="직사각형 66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8" name="직사각형 66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5" name="그룹 624"/>
            <p:cNvGrpSpPr/>
            <p:nvPr/>
          </p:nvGrpSpPr>
          <p:grpSpPr>
            <a:xfrm>
              <a:off x="1723776" y="6089081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61" name="직사각형 66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2" name="직사각형 66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3" name="직사각형 66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4" name="직사각형 66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6" name="그룹 625"/>
            <p:cNvGrpSpPr/>
            <p:nvPr/>
          </p:nvGrpSpPr>
          <p:grpSpPr>
            <a:xfrm>
              <a:off x="11440255" y="6669776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657" name="직사각형 65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8" name="직사각형 65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9" name="직사각형 65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0" name="직사각형 65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7" name="그룹 626"/>
            <p:cNvGrpSpPr/>
            <p:nvPr/>
          </p:nvGrpSpPr>
          <p:grpSpPr>
            <a:xfrm rot="5400000">
              <a:off x="11544611" y="6196058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53" name="직사각형 65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직사각형 65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6" name="직사각형 65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8" name="그룹 627"/>
            <p:cNvGrpSpPr/>
            <p:nvPr/>
          </p:nvGrpSpPr>
          <p:grpSpPr>
            <a:xfrm flipH="1">
              <a:off x="9938002" y="6102647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49" name="직사각형 64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9" name="그룹 628"/>
            <p:cNvGrpSpPr/>
            <p:nvPr/>
          </p:nvGrpSpPr>
          <p:grpSpPr>
            <a:xfrm>
              <a:off x="10313292" y="6094565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645" name="직사각형 64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0" name="그룹 629"/>
            <p:cNvGrpSpPr/>
            <p:nvPr/>
          </p:nvGrpSpPr>
          <p:grpSpPr>
            <a:xfrm>
              <a:off x="12019757" y="571618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641" name="직사각형 64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1" name="그룹 630"/>
            <p:cNvGrpSpPr/>
            <p:nvPr/>
          </p:nvGrpSpPr>
          <p:grpSpPr>
            <a:xfrm rot="16200000">
              <a:off x="2961841" y="5602922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37" name="직사각형 63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2" name="그룹 631"/>
            <p:cNvGrpSpPr/>
            <p:nvPr/>
          </p:nvGrpSpPr>
          <p:grpSpPr>
            <a:xfrm flipH="1" flipV="1">
              <a:off x="8614225" y="5914629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33" name="직사각형 63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grpFill/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712B18-46C5-4C41-8D28-CFC4EB8A19A9}"/>
              </a:ext>
            </a:extLst>
          </p:cNvPr>
          <p:cNvSpPr txBox="1"/>
          <p:nvPr/>
        </p:nvSpPr>
        <p:spPr>
          <a:xfrm>
            <a:off x="8812445" y="4018394"/>
            <a:ext cx="305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지도 </a:t>
            </a:r>
            <a:r>
              <a:rPr lang="en-US" altLang="ko-KR" sz="1600" dirty="0"/>
              <a:t>: </a:t>
            </a:r>
            <a:r>
              <a:rPr lang="ko-KR" altLang="en-US" sz="1600" dirty="0"/>
              <a:t>김동호 교수님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021568B-C510-4A22-B50A-EB710F6EFE6B}"/>
              </a:ext>
            </a:extLst>
          </p:cNvPr>
          <p:cNvSpPr txBox="1"/>
          <p:nvPr/>
        </p:nvSpPr>
        <p:spPr>
          <a:xfrm>
            <a:off x="8805569" y="4320716"/>
            <a:ext cx="2322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도움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김상연</a:t>
            </a:r>
            <a:r>
              <a:rPr lang="ko-KR" altLang="en-US" sz="1600" dirty="0"/>
              <a:t> 조교님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4E7E595D-EF3C-4214-A971-9611BA95B8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5480" y="501939"/>
            <a:ext cx="5488930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b="0" cap="none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방향성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2477E0-7CFE-4E8D-A48F-19A03DAE72F4}"/>
              </a:ext>
            </a:extLst>
          </p:cNvPr>
          <p:cNvSpPr txBox="1"/>
          <p:nvPr/>
        </p:nvSpPr>
        <p:spPr>
          <a:xfrm>
            <a:off x="1207717" y="2457371"/>
            <a:ext cx="2216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시각적 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27513-9DF0-4D4D-9170-D6CE07BBCA42}"/>
              </a:ext>
            </a:extLst>
          </p:cNvPr>
          <p:cNvSpPr txBox="1"/>
          <p:nvPr/>
        </p:nvSpPr>
        <p:spPr>
          <a:xfrm>
            <a:off x="4585959" y="2457371"/>
            <a:ext cx="3003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청각적 효과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FAFB98-6715-4730-AE6A-CF405BB54CCA}"/>
              </a:ext>
            </a:extLst>
          </p:cNvPr>
          <p:cNvSpPr txBox="1"/>
          <p:nvPr/>
        </p:nvSpPr>
        <p:spPr>
          <a:xfrm>
            <a:off x="8246764" y="2433264"/>
            <a:ext cx="2809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편의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C23E05-6098-4774-AD55-F31D30FD4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694" y="2712940"/>
            <a:ext cx="2494188" cy="264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D7A2B4-6CA0-46AE-B4C6-06D5FE2E2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800" y="2858208"/>
            <a:ext cx="2749674" cy="23568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5B99C9-4DEF-4DA1-8B0C-B774557BD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6042" y="2854842"/>
            <a:ext cx="3993639" cy="3148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71B85-E349-4D90-8C16-CF107319DDE3}"/>
              </a:ext>
            </a:extLst>
          </p:cNvPr>
          <p:cNvSpPr txBox="1"/>
          <p:nvPr/>
        </p:nvSpPr>
        <p:spPr>
          <a:xfrm>
            <a:off x="4799856" y="1181641"/>
            <a:ext cx="199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 </a:t>
            </a:r>
            <a:r>
              <a:rPr lang="en-US" altLang="ko-KR" sz="4000" b="1" dirty="0"/>
              <a:t>Player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F893E0-48DE-43EF-9781-1A8737FB2CB4}"/>
              </a:ext>
            </a:extLst>
          </p:cNvPr>
          <p:cNvGrpSpPr/>
          <p:nvPr/>
        </p:nvGrpSpPr>
        <p:grpSpPr>
          <a:xfrm>
            <a:off x="508711" y="291875"/>
            <a:ext cx="699006" cy="766212"/>
            <a:chOff x="6030022" y="3434698"/>
            <a:chExt cx="382688" cy="3783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4544E23-F44A-4E35-9703-D11BA9BE410C}"/>
                </a:ext>
              </a:extLst>
            </p:cNvPr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599FFD8-542C-48DB-9350-71C546BCCF7C}"/>
                </a:ext>
              </a:extLst>
            </p:cNvPr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3DB0E55-EFC4-4B95-91FD-1548BB9F12DA}"/>
                </a:ext>
              </a:extLst>
            </p:cNvPr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237CAD1-476B-4E78-A55A-B8F6F791F7C5}"/>
                </a:ext>
              </a:extLst>
            </p:cNvPr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3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9AC1AC-1C8B-4CDF-A754-4B3F7FA51E11}"/>
              </a:ext>
            </a:extLst>
          </p:cNvPr>
          <p:cNvSpPr txBox="1"/>
          <p:nvPr/>
        </p:nvSpPr>
        <p:spPr>
          <a:xfrm>
            <a:off x="1207717" y="2457371"/>
            <a:ext cx="2216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시각적 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2CF54-9D67-49D3-88AB-03EE50117CC8}"/>
              </a:ext>
            </a:extLst>
          </p:cNvPr>
          <p:cNvSpPr txBox="1"/>
          <p:nvPr/>
        </p:nvSpPr>
        <p:spPr>
          <a:xfrm>
            <a:off x="4585959" y="2457371"/>
            <a:ext cx="3003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청각적 효과</a:t>
            </a:r>
            <a:endParaRPr lang="en-US" altLang="ko-KR" sz="3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B7E1-3337-4E93-AFEC-FC5763B15149}"/>
              </a:ext>
            </a:extLst>
          </p:cNvPr>
          <p:cNvSpPr txBox="1"/>
          <p:nvPr/>
        </p:nvSpPr>
        <p:spPr>
          <a:xfrm>
            <a:off x="8246764" y="2433264"/>
            <a:ext cx="2809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편의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1FBB08-A75F-4C5B-832C-8BD5CD21B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694" y="2712940"/>
            <a:ext cx="2494188" cy="264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D29587-9A3A-4186-991F-6B3BAD7F370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800" y="2858208"/>
            <a:ext cx="2749674" cy="235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F4B7E7-F499-4CC9-9BF7-D5A37144D1B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6042" y="2854842"/>
            <a:ext cx="3993639" cy="314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7BC0DA-5958-49A5-B03E-C9D098ACD0D3}"/>
              </a:ext>
            </a:extLst>
          </p:cNvPr>
          <p:cNvSpPr txBox="1"/>
          <p:nvPr/>
        </p:nvSpPr>
        <p:spPr>
          <a:xfrm>
            <a:off x="4799856" y="1181641"/>
            <a:ext cx="199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 </a:t>
            </a:r>
            <a:r>
              <a:rPr lang="en-US" altLang="ko-KR" sz="4000" b="1" dirty="0"/>
              <a:t>Player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3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420D11D-9A22-4C8F-9A93-A2A2DE0C1E6D}"/>
              </a:ext>
            </a:extLst>
          </p:cNvPr>
          <p:cNvSpPr txBox="1"/>
          <p:nvPr/>
        </p:nvSpPr>
        <p:spPr>
          <a:xfrm>
            <a:off x="1631504" y="545061"/>
            <a:ext cx="5357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1. </a:t>
            </a:r>
            <a:r>
              <a:rPr lang="ko-KR" altLang="en-US" sz="2500" b="1" dirty="0"/>
              <a:t>시작화면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메인 화면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1A303-1861-4ED2-B710-643FCBAE6CD4}"/>
              </a:ext>
            </a:extLst>
          </p:cNvPr>
          <p:cNvSpPr txBox="1"/>
          <p:nvPr/>
        </p:nvSpPr>
        <p:spPr>
          <a:xfrm>
            <a:off x="6450560" y="1772816"/>
            <a:ext cx="5622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창의 해상도에 맞추어서</a:t>
            </a:r>
            <a:r>
              <a:rPr lang="en-US" altLang="ko-KR" dirty="0"/>
              <a:t>, </a:t>
            </a:r>
            <a:r>
              <a:rPr lang="en-US" altLang="ko-KR" dirty="0" err="1"/>
              <a:t>Openning</a:t>
            </a:r>
            <a:r>
              <a:rPr lang="en-US" altLang="ko-KR" dirty="0"/>
              <a:t> </a:t>
            </a:r>
            <a:r>
              <a:rPr lang="ko-KR" altLang="en-US" dirty="0"/>
              <a:t>이미지와 메인 게임의 배경 이미지를 </a:t>
            </a:r>
            <a:r>
              <a:rPr lang="ko-KR" altLang="en-US" dirty="0">
                <a:solidFill>
                  <a:srgbClr val="FF0000"/>
                </a:solidFill>
              </a:rPr>
              <a:t>직접 디자인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프로그램을 실행시키면 시작 화면이 먼저 실행된다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Start </a:t>
            </a:r>
            <a:r>
              <a:rPr lang="ko-KR" altLang="en-US" dirty="0"/>
              <a:t>버튼을 누르면 본 게임의 화면으로 진입하고</a:t>
            </a:r>
            <a:endParaRPr lang="en-US" altLang="ko-KR" dirty="0"/>
          </a:p>
          <a:p>
            <a:r>
              <a:rPr lang="en-US" altLang="ko-KR" dirty="0"/>
              <a:t>Quit </a:t>
            </a:r>
            <a:r>
              <a:rPr lang="ko-KR" altLang="en-US" dirty="0"/>
              <a:t>버튼을 누르면 게임이 종료된다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오프닝 이미지에서 </a:t>
            </a:r>
            <a:r>
              <a:rPr lang="en-US" altLang="ko-KR" dirty="0"/>
              <a:t>Start</a:t>
            </a:r>
            <a:r>
              <a:rPr lang="ko-KR" altLang="en-US" dirty="0"/>
              <a:t>버튼을 누름과 동시에</a:t>
            </a:r>
            <a:r>
              <a:rPr lang="en-US" altLang="ko-KR" dirty="0"/>
              <a:t> </a:t>
            </a:r>
            <a:r>
              <a:rPr lang="ko-KR" altLang="en-US" dirty="0"/>
              <a:t>가슴에 불이 켜져서 게임을 한다는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설렘이 두근두근</a:t>
            </a:r>
            <a:r>
              <a:rPr lang="ko-KR" altLang="en-US" dirty="0"/>
              <a:t>할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원래 사용되고 있던 메인 게임의 배경 색상과 선을 모두 지우고 우리가 준비한 이미지를 삽입하여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더 산뜻하고 감각적인 게임 분위기</a:t>
            </a:r>
            <a:r>
              <a:rPr lang="ko-KR" altLang="en-US" dirty="0"/>
              <a:t>를 형성하였다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 중앙에 </a:t>
            </a:r>
            <a:r>
              <a:rPr lang="ko-KR" altLang="en-US" dirty="0" err="1"/>
              <a:t>팀명을</a:t>
            </a:r>
            <a:r>
              <a:rPr lang="ko-KR" altLang="en-US" dirty="0"/>
              <a:t> 새겨 정체성과 개성을 확보하였다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00DD39-6C0F-45EB-A3E8-E9BAD851C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1E660-5F67-44E3-BE71-59ED5314B4DA}"/>
              </a:ext>
            </a:extLst>
          </p:cNvPr>
          <p:cNvSpPr txBox="1"/>
          <p:nvPr/>
        </p:nvSpPr>
        <p:spPr>
          <a:xfrm>
            <a:off x="6472554" y="12729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  <p:pic>
        <p:nvPicPr>
          <p:cNvPr id="4" name="시작화면, 메인화면 영상">
            <a:hlinkClick r:id="" action="ppaction://media"/>
            <a:extLst>
              <a:ext uri="{FF2B5EF4-FFF2-40B4-BE49-F238E27FC236}">
                <a16:creationId xmlns:a16="http://schemas.microsoft.com/office/drawing/2014/main" id="{061B43B0-03EC-45B3-92CC-D6C542352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602" y="1822298"/>
            <a:ext cx="5544363" cy="41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CB280-5345-45ED-A641-BEB376F56932}"/>
              </a:ext>
            </a:extLst>
          </p:cNvPr>
          <p:cNvSpPr txBox="1"/>
          <p:nvPr/>
        </p:nvSpPr>
        <p:spPr>
          <a:xfrm>
            <a:off x="7271900" y="2636912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게임이 끝나면 </a:t>
            </a:r>
            <a:r>
              <a:rPr lang="ko-KR" altLang="en-US" dirty="0"/>
              <a:t>실행되고 있는 게임을 종료하고 </a:t>
            </a:r>
            <a:r>
              <a:rPr lang="ko-KR" altLang="en-US" dirty="0" err="1">
                <a:solidFill>
                  <a:srgbClr val="FF0000"/>
                </a:solidFill>
              </a:rPr>
              <a:t>팝업이미지를</a:t>
            </a:r>
            <a:r>
              <a:rPr lang="ko-KR" altLang="en-US" dirty="0">
                <a:solidFill>
                  <a:srgbClr val="FF0000"/>
                </a:solidFill>
              </a:rPr>
              <a:t> 실행시킨다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8DF21-E64E-4D49-9896-D409FCE95F3B}"/>
              </a:ext>
            </a:extLst>
          </p:cNvPr>
          <p:cNvSpPr txBox="1"/>
          <p:nvPr/>
        </p:nvSpPr>
        <p:spPr>
          <a:xfrm>
            <a:off x="7248126" y="1852857"/>
            <a:ext cx="453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디자인 한 게임 종료 이미지를 준비한다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39F9C-CD68-4C18-B5D1-EE9D6450BD81}"/>
              </a:ext>
            </a:extLst>
          </p:cNvPr>
          <p:cNvSpPr txBox="1"/>
          <p:nvPr/>
        </p:nvSpPr>
        <p:spPr>
          <a:xfrm>
            <a:off x="7232266" y="13046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  <p:pic>
        <p:nvPicPr>
          <p:cNvPr id="11" name="팝업 이미지 영상">
            <a:hlinkClick r:id="" action="ppaction://media"/>
            <a:extLst>
              <a:ext uri="{FF2B5EF4-FFF2-40B4-BE49-F238E27FC236}">
                <a16:creationId xmlns:a16="http://schemas.microsoft.com/office/drawing/2014/main" id="{2590C7BF-5C2A-407D-853A-89EE7D2D9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492" y="1397677"/>
            <a:ext cx="6750408" cy="4674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82869A-9C90-4862-9ED3-F3BBE44F94C0}"/>
              </a:ext>
            </a:extLst>
          </p:cNvPr>
          <p:cNvSpPr txBox="1"/>
          <p:nvPr/>
        </p:nvSpPr>
        <p:spPr>
          <a:xfrm>
            <a:off x="1631504" y="545061"/>
            <a:ext cx="5357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게임 종료 시 팝업 이미지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739E41-B4D6-454B-87FE-9C206AAF0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3532DC-7B35-483A-A57B-D84E3BD33A93}"/>
              </a:ext>
            </a:extLst>
          </p:cNvPr>
          <p:cNvSpPr txBox="1"/>
          <p:nvPr/>
        </p:nvSpPr>
        <p:spPr>
          <a:xfrm>
            <a:off x="7307242" y="380615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는 끝났다는 아쉬움에 한 판 더 하게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F10AC5-B145-4FD7-8831-49339360A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90" y="2060848"/>
            <a:ext cx="2754842" cy="38774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84EDC-8105-4D93-9B8C-8A58535EAB62}"/>
              </a:ext>
            </a:extLst>
          </p:cNvPr>
          <p:cNvSpPr/>
          <p:nvPr/>
        </p:nvSpPr>
        <p:spPr>
          <a:xfrm>
            <a:off x="1343472" y="4293096"/>
            <a:ext cx="2524664" cy="792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843424A-AE6B-4B76-8361-D8D059C104E7}"/>
              </a:ext>
            </a:extLst>
          </p:cNvPr>
          <p:cNvSpPr/>
          <p:nvPr/>
        </p:nvSpPr>
        <p:spPr>
          <a:xfrm>
            <a:off x="4151784" y="2420888"/>
            <a:ext cx="6888226" cy="1656184"/>
          </a:xfrm>
          <a:prstGeom prst="wedgeRectCallout">
            <a:avLst>
              <a:gd name="adj1" fmla="val -50564"/>
              <a:gd name="adj2" fmla="val 716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8B039-381C-43D1-AB08-207FA3DE1EC4}"/>
              </a:ext>
            </a:extLst>
          </p:cNvPr>
          <p:cNvSpPr txBox="1"/>
          <p:nvPr/>
        </p:nvSpPr>
        <p:spPr>
          <a:xfrm>
            <a:off x="4403414" y="2638671"/>
            <a:ext cx="697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과정에서 내 블록과 상대방의 블록 데이터를 주고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상대측이</a:t>
            </a:r>
            <a:r>
              <a:rPr lang="ko-KR" altLang="en-US" dirty="0"/>
              <a:t> 블록을 이동시키는 버튼을 누를 때마다 해당 블록의 정보를 </a:t>
            </a:r>
            <a:r>
              <a:rPr lang="ko-KR" altLang="en-US" dirty="0" err="1"/>
              <a:t>최신화하여</a:t>
            </a:r>
            <a:r>
              <a:rPr lang="ko-KR" altLang="en-US" dirty="0"/>
              <a:t> 주고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52F64-3B79-4B36-8AE0-435F36ED645C}"/>
              </a:ext>
            </a:extLst>
          </p:cNvPr>
          <p:cNvSpPr txBox="1"/>
          <p:nvPr/>
        </p:nvSpPr>
        <p:spPr>
          <a:xfrm>
            <a:off x="1343472" y="1458163"/>
            <a:ext cx="189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소켓통신 구조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85A0A-8456-4A85-8D26-990FF16A699E}"/>
              </a:ext>
            </a:extLst>
          </p:cNvPr>
          <p:cNvSpPr txBox="1"/>
          <p:nvPr/>
        </p:nvSpPr>
        <p:spPr>
          <a:xfrm>
            <a:off x="1631504" y="545061"/>
            <a:ext cx="5357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3. </a:t>
            </a:r>
            <a:r>
              <a:rPr lang="ko-KR" altLang="en-US" sz="2500" b="1" dirty="0"/>
              <a:t>상대방의 화면 </a:t>
            </a:r>
            <a:r>
              <a:rPr lang="ko-KR" altLang="en-US" sz="2500" b="1" dirty="0" err="1"/>
              <a:t>받아오기</a:t>
            </a:r>
            <a:endParaRPr lang="ko-KR" altLang="en-US" sz="25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23DC9F-0612-4325-B8C4-5BCFB1A7F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상대 블록 받아오는 시연 영상">
            <a:hlinkClick r:id="" action="ppaction://media"/>
            <a:extLst>
              <a:ext uri="{FF2B5EF4-FFF2-40B4-BE49-F238E27FC236}">
                <a16:creationId xmlns:a16="http://schemas.microsoft.com/office/drawing/2014/main" id="{EC57D480-4453-4EC9-A487-FBAF0F116B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60" end="361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381" y="1268760"/>
            <a:ext cx="10737702" cy="48965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BF044C-9826-4A2B-AF0B-ABF1F5373ECE}"/>
              </a:ext>
            </a:extLst>
          </p:cNvPr>
          <p:cNvSpPr/>
          <p:nvPr/>
        </p:nvSpPr>
        <p:spPr>
          <a:xfrm>
            <a:off x="1559496" y="1988840"/>
            <a:ext cx="1440160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A45DA7-842B-4D7D-8D40-4E296C435BFB}"/>
              </a:ext>
            </a:extLst>
          </p:cNvPr>
          <p:cNvSpPr/>
          <p:nvPr/>
        </p:nvSpPr>
        <p:spPr>
          <a:xfrm>
            <a:off x="9624392" y="1988840"/>
            <a:ext cx="1512168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A96A11-C1AE-487C-A088-31BCD5F6E257}"/>
              </a:ext>
            </a:extLst>
          </p:cNvPr>
          <p:cNvSpPr/>
          <p:nvPr/>
        </p:nvSpPr>
        <p:spPr>
          <a:xfrm>
            <a:off x="4284573" y="1982560"/>
            <a:ext cx="1368152" cy="34563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9DAA07-8887-44CA-8662-D3B0E18346E8}"/>
              </a:ext>
            </a:extLst>
          </p:cNvPr>
          <p:cNvSpPr/>
          <p:nvPr/>
        </p:nvSpPr>
        <p:spPr>
          <a:xfrm>
            <a:off x="6971323" y="1988840"/>
            <a:ext cx="1368152" cy="34563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2EAC19-3982-4EA5-B6F3-D6BC9271B258}"/>
              </a:ext>
            </a:extLst>
          </p:cNvPr>
          <p:cNvSpPr txBox="1"/>
          <p:nvPr/>
        </p:nvSpPr>
        <p:spPr>
          <a:xfrm>
            <a:off x="3169926" y="1215661"/>
            <a:ext cx="126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Server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25735B-2B3D-422C-922E-A1FB4E13CD9E}"/>
              </a:ext>
            </a:extLst>
          </p:cNvPr>
          <p:cNvSpPr txBox="1"/>
          <p:nvPr/>
        </p:nvSpPr>
        <p:spPr>
          <a:xfrm>
            <a:off x="8616280" y="120362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</a:rPr>
              <a:t>Client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B441C-F15C-47EB-B4FE-7D34D64C917C}"/>
              </a:ext>
            </a:extLst>
          </p:cNvPr>
          <p:cNvSpPr txBox="1"/>
          <p:nvPr/>
        </p:nvSpPr>
        <p:spPr>
          <a:xfrm>
            <a:off x="1631504" y="545061"/>
            <a:ext cx="5357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3.</a:t>
            </a:r>
            <a:r>
              <a:rPr lang="ko-KR" altLang="en-US" sz="2500" b="1" dirty="0"/>
              <a:t> 상대방의 화면 </a:t>
            </a:r>
            <a:r>
              <a:rPr lang="ko-KR" altLang="en-US" sz="2500" b="1" dirty="0" err="1"/>
              <a:t>받아오기</a:t>
            </a:r>
            <a:endParaRPr lang="ko-KR" altLang="en-US" sz="25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C73EFA-2055-43B1-84B3-35BC6603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47C1164-D39C-470F-ACD9-29DD1AE259FC}"/>
              </a:ext>
            </a:extLst>
          </p:cNvPr>
          <p:cNvSpPr txBox="1"/>
          <p:nvPr/>
        </p:nvSpPr>
        <p:spPr>
          <a:xfrm>
            <a:off x="7738065" y="1887215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MyScore</a:t>
            </a:r>
            <a:r>
              <a:rPr lang="ko-KR" altLang="en-US" dirty="0"/>
              <a:t>를 표시하고 </a:t>
            </a:r>
            <a:endParaRPr lang="en-US" altLang="ko-KR" dirty="0"/>
          </a:p>
          <a:p>
            <a:r>
              <a:rPr lang="ko-KR" altLang="en-US" dirty="0"/>
              <a:t>밑에 점수를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라인 한 줄이 삭제되면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100</a:t>
            </a:r>
            <a:r>
              <a:rPr lang="ko-KR" altLang="en-US" dirty="0" err="1">
                <a:solidFill>
                  <a:srgbClr val="FF0000"/>
                </a:solidFill>
              </a:rPr>
              <a:t>점씩</a:t>
            </a:r>
            <a:r>
              <a:rPr lang="ko-KR" altLang="en-US" dirty="0">
                <a:solidFill>
                  <a:srgbClr val="FF0000"/>
                </a:solidFill>
              </a:rPr>
              <a:t> 추가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점수 표시 영상">
            <a:hlinkClick r:id="" action="ppaction://media"/>
            <a:extLst>
              <a:ext uri="{FF2B5EF4-FFF2-40B4-BE49-F238E27FC236}">
                <a16:creationId xmlns:a16="http://schemas.microsoft.com/office/drawing/2014/main" id="{ED28869D-D88F-44FF-A1FD-D41C2D93AC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8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442" y="1366475"/>
            <a:ext cx="6761143" cy="49043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CDC086-79B1-4CA9-8B9F-31C196BB88CF}"/>
              </a:ext>
            </a:extLst>
          </p:cNvPr>
          <p:cNvSpPr/>
          <p:nvPr/>
        </p:nvSpPr>
        <p:spPr>
          <a:xfrm>
            <a:off x="4310369" y="2244554"/>
            <a:ext cx="1008111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80BE0-85BE-433C-A8C9-C45405056CE9}"/>
              </a:ext>
            </a:extLst>
          </p:cNvPr>
          <p:cNvSpPr txBox="1"/>
          <p:nvPr/>
        </p:nvSpPr>
        <p:spPr>
          <a:xfrm>
            <a:off x="1631504" y="545061"/>
            <a:ext cx="5357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4. </a:t>
            </a:r>
            <a:r>
              <a:rPr lang="ko-KR" altLang="en-US" sz="2500" b="1" dirty="0"/>
              <a:t>점수 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258D4B-6B5E-4353-9C24-3E22B2D72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4203D-8E2C-40C3-9D61-EDAD1DBFC9D5}"/>
              </a:ext>
            </a:extLst>
          </p:cNvPr>
          <p:cNvSpPr txBox="1"/>
          <p:nvPr/>
        </p:nvSpPr>
        <p:spPr>
          <a:xfrm>
            <a:off x="7752184" y="133293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8259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47C1164-D39C-470F-ACD9-29DD1AE259FC}"/>
              </a:ext>
            </a:extLst>
          </p:cNvPr>
          <p:cNvSpPr txBox="1"/>
          <p:nvPr/>
        </p:nvSpPr>
        <p:spPr>
          <a:xfrm>
            <a:off x="7705640" y="2103629"/>
            <a:ext cx="3348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2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한번에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clear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시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추가점수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+100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3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한번에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clear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시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추가점수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+200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4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한번에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clear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시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추가점수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+400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5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이상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clear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시 추가점수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+500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</p:txBody>
      </p:sp>
      <p:pic>
        <p:nvPicPr>
          <p:cNvPr id="4" name="KakaoTalk_Video_20190612_1055_04_00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1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407" y="1527688"/>
            <a:ext cx="6675151" cy="4711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7ED90-DBDA-47C0-A9E6-1A2F1CDE137A}"/>
              </a:ext>
            </a:extLst>
          </p:cNvPr>
          <p:cNvSpPr txBox="1"/>
          <p:nvPr/>
        </p:nvSpPr>
        <p:spPr>
          <a:xfrm>
            <a:off x="1631504" y="545061"/>
            <a:ext cx="6120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4-1. </a:t>
            </a:r>
            <a:r>
              <a:rPr lang="ko-KR" altLang="en-US" sz="2500" b="1" dirty="0"/>
              <a:t>주문하신 점수 콤보 세트 나왔습니다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AD8E2E-364D-4A25-B256-7B35979C3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80000"/>
            <a:ext cx="1608861" cy="1707688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C4B3B79-72AD-489F-BB6A-863AFAE258AA}"/>
              </a:ext>
            </a:extLst>
          </p:cNvPr>
          <p:cNvSpPr/>
          <p:nvPr/>
        </p:nvSpPr>
        <p:spPr>
          <a:xfrm>
            <a:off x="9048328" y="5104785"/>
            <a:ext cx="432048" cy="556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2E287-CF31-4112-91BE-4CACD9C44B77}"/>
              </a:ext>
            </a:extLst>
          </p:cNvPr>
          <p:cNvSpPr txBox="1"/>
          <p:nvPr/>
        </p:nvSpPr>
        <p:spPr>
          <a:xfrm>
            <a:off x="8739135" y="1747176"/>
            <a:ext cx="110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B9BD5">
                    <a:lumMod val="75000"/>
                  </a:srgbClr>
                </a:solidFill>
                <a:latin typeface="Pix_나눔바른고딕 Bold" panose="020B0603020101020101" pitchFamily="34" charset="-128"/>
                <a:ea typeface="Pix_나눔바른고딕 Bold" panose="020B0603020101020101" pitchFamily="34" charset="-128"/>
              </a:rPr>
              <a:t>Combo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F90B3-7E71-4088-930F-A731EE60DF48}"/>
              </a:ext>
            </a:extLst>
          </p:cNvPr>
          <p:cNvSpPr txBox="1"/>
          <p:nvPr/>
        </p:nvSpPr>
        <p:spPr>
          <a:xfrm>
            <a:off x="7705640" y="1412776"/>
            <a:ext cx="77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28C7D-F81D-4236-A095-E21431C0910D}"/>
              </a:ext>
            </a:extLst>
          </p:cNvPr>
          <p:cNvSpPr txBox="1"/>
          <p:nvPr/>
        </p:nvSpPr>
        <p:spPr>
          <a:xfrm>
            <a:off x="7752184" y="573325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무작정 쌓지 않고</a:t>
            </a:r>
            <a:r>
              <a:rPr lang="en-US" altLang="ko-KR" dirty="0"/>
              <a:t>, </a:t>
            </a:r>
            <a:r>
              <a:rPr lang="ko-KR" altLang="en-US" dirty="0"/>
              <a:t>고득점을 위해 </a:t>
            </a:r>
            <a:r>
              <a:rPr lang="ko-KR" altLang="en-US" dirty="0">
                <a:solidFill>
                  <a:srgbClr val="FF0000"/>
                </a:solidFill>
              </a:rPr>
              <a:t>전략을 생각하게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88230-A049-4F06-9DCB-64DA9DF186AE}"/>
              </a:ext>
            </a:extLst>
          </p:cNvPr>
          <p:cNvGrpSpPr/>
          <p:nvPr/>
        </p:nvGrpSpPr>
        <p:grpSpPr>
          <a:xfrm>
            <a:off x="624919" y="283892"/>
            <a:ext cx="699006" cy="766212"/>
            <a:chOff x="6030022" y="3434698"/>
            <a:chExt cx="382688" cy="3783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A5E7A2E-7BD0-4EB4-BA80-52A627CCDA17}"/>
                </a:ext>
              </a:extLst>
            </p:cNvPr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AF49F3-91F2-4D04-B75B-A9975C76CF1D}"/>
                </a:ext>
              </a:extLst>
            </p:cNvPr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BB9ACA-B612-4C87-A3EB-F31029697CCF}"/>
                </a:ext>
              </a:extLst>
            </p:cNvPr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40A0AF-9C3A-439D-BACE-635BBC45B169}"/>
                </a:ext>
              </a:extLst>
            </p:cNvPr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6CA9B642-A13D-42CB-84B1-BC32C74E07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5480" y="501939"/>
            <a:ext cx="5488930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방향성</a:t>
            </a:r>
            <a:endParaRPr lang="ko-KR" altLang="en-US" sz="36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F3ABBE-5322-485B-A1CC-A24674C7FAB6}"/>
              </a:ext>
            </a:extLst>
          </p:cNvPr>
          <p:cNvSpPr txBox="1"/>
          <p:nvPr/>
        </p:nvSpPr>
        <p:spPr>
          <a:xfrm>
            <a:off x="1207717" y="2457371"/>
            <a:ext cx="2216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시각적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30490A-C911-4637-ABEF-49DEA50D1840}"/>
              </a:ext>
            </a:extLst>
          </p:cNvPr>
          <p:cNvSpPr txBox="1"/>
          <p:nvPr/>
        </p:nvSpPr>
        <p:spPr>
          <a:xfrm>
            <a:off x="4585959" y="2457371"/>
            <a:ext cx="3003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청각적 효과</a:t>
            </a:r>
            <a:endParaRPr lang="en-US" altLang="ko-KR" sz="3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0DD419-9AC0-413F-A8A9-27BA9F563BE2}"/>
              </a:ext>
            </a:extLst>
          </p:cNvPr>
          <p:cNvSpPr txBox="1"/>
          <p:nvPr/>
        </p:nvSpPr>
        <p:spPr>
          <a:xfrm>
            <a:off x="8246764" y="2433264"/>
            <a:ext cx="2809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편의 기능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63CF6C-EA95-4096-88BE-A1BA7EBF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694" y="2712940"/>
            <a:ext cx="2494188" cy="26473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702AFC-7F87-43AA-8062-922F3F9ED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800" y="2858208"/>
            <a:ext cx="2749674" cy="23568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0F3C72-ADA7-401B-83EC-09A1E129147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6042" y="2854842"/>
            <a:ext cx="3993639" cy="31482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8786962-A5EE-436B-BE3B-4340B8B92F3E}"/>
              </a:ext>
            </a:extLst>
          </p:cNvPr>
          <p:cNvSpPr txBox="1"/>
          <p:nvPr/>
        </p:nvSpPr>
        <p:spPr>
          <a:xfrm>
            <a:off x="4799856" y="1181641"/>
            <a:ext cx="199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 </a:t>
            </a:r>
            <a:r>
              <a:rPr lang="en-US" altLang="ko-KR" sz="4000" b="1" dirty="0"/>
              <a:t>Player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9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2C10D-28CD-41EA-91F1-BF1DAF6F4268}"/>
              </a:ext>
            </a:extLst>
          </p:cNvPr>
          <p:cNvSpPr txBox="1"/>
          <p:nvPr/>
        </p:nvSpPr>
        <p:spPr>
          <a:xfrm>
            <a:off x="1703512" y="519235"/>
            <a:ext cx="4536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1. </a:t>
            </a:r>
            <a:r>
              <a:rPr lang="ko-KR" altLang="en-US" sz="2500" b="1" dirty="0"/>
              <a:t>배경음악과 효과음 삽입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F5CD7-E2AB-4EFF-84EF-6027ABE69D46}"/>
              </a:ext>
            </a:extLst>
          </p:cNvPr>
          <p:cNvSpPr txBox="1"/>
          <p:nvPr/>
        </p:nvSpPr>
        <p:spPr>
          <a:xfrm>
            <a:off x="7502189" y="1998126"/>
            <a:ext cx="4536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3</a:t>
            </a:r>
            <a:r>
              <a:rPr lang="ko-KR" altLang="en-US" dirty="0"/>
              <a:t>개의 배경음악과 </a:t>
            </a:r>
            <a:r>
              <a:rPr lang="en-US" altLang="ko-KR" sz="2500" dirty="0">
                <a:solidFill>
                  <a:srgbClr val="FF0000"/>
                </a:solidFill>
              </a:rPr>
              <a:t>13</a:t>
            </a:r>
            <a:r>
              <a:rPr lang="ko-KR" altLang="en-US" dirty="0"/>
              <a:t>개의 효과음을 표현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8534A-A3FD-4257-A652-137559FF51FA}"/>
              </a:ext>
            </a:extLst>
          </p:cNvPr>
          <p:cNvSpPr txBox="1"/>
          <p:nvPr/>
        </p:nvSpPr>
        <p:spPr>
          <a:xfrm>
            <a:off x="7502189" y="2537254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배경음악이 겹치는 경우를 방지하기 위해 새로 시작하면 이 전의 음악은 종료된다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시작하기 버튼을 누를 때만 재생된다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9E364-5A50-4ECC-8D2B-D605CC249424}"/>
              </a:ext>
            </a:extLst>
          </p:cNvPr>
          <p:cNvSpPr txBox="1"/>
          <p:nvPr/>
        </p:nvSpPr>
        <p:spPr>
          <a:xfrm>
            <a:off x="7524437" y="5126674"/>
            <a:ext cx="3388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효과음 </a:t>
            </a:r>
            <a:r>
              <a:rPr lang="en-US" altLang="ko-KR" dirty="0"/>
              <a:t>: </a:t>
            </a:r>
            <a:r>
              <a:rPr lang="ko-KR" altLang="en-US" dirty="0"/>
              <a:t>블록의 이동</a:t>
            </a:r>
            <a:r>
              <a:rPr lang="en-US" altLang="ko-KR" dirty="0"/>
              <a:t>, </a:t>
            </a:r>
            <a:r>
              <a:rPr lang="ko-KR" altLang="en-US" dirty="0"/>
              <a:t>라인 삭제</a:t>
            </a:r>
            <a:r>
              <a:rPr lang="en-US" altLang="ko-KR" dirty="0"/>
              <a:t>, </a:t>
            </a:r>
            <a:r>
              <a:rPr lang="ko-KR" altLang="en-US" dirty="0"/>
              <a:t>게임 시작과 종료</a:t>
            </a:r>
            <a:r>
              <a:rPr lang="en-US" altLang="ko-KR" dirty="0"/>
              <a:t>, </a:t>
            </a:r>
            <a:r>
              <a:rPr lang="ko-KR" altLang="en-US" dirty="0"/>
              <a:t>블록의 저장</a:t>
            </a:r>
            <a:r>
              <a:rPr lang="en-US" altLang="ko-KR" dirty="0"/>
              <a:t>, </a:t>
            </a:r>
            <a:r>
              <a:rPr lang="ko-KR" altLang="en-US" dirty="0"/>
              <a:t>블록 드랍</a:t>
            </a:r>
            <a:r>
              <a:rPr lang="en-US" altLang="ko-KR" dirty="0"/>
              <a:t>, </a:t>
            </a:r>
            <a:r>
              <a:rPr lang="ko-KR" altLang="en-US" dirty="0"/>
              <a:t>블록의 회전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4F5B3E-C750-4D9F-BBC9-F563A2839904}"/>
              </a:ext>
            </a:extLst>
          </p:cNvPr>
          <p:cNvSpPr txBox="1"/>
          <p:nvPr/>
        </p:nvSpPr>
        <p:spPr>
          <a:xfrm>
            <a:off x="7466584" y="3956363"/>
            <a:ext cx="438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게임의 재미와 독창성</a:t>
            </a: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, 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흥미를 위해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팀원들의 목소리를 직접 녹음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하여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5A89E2-381C-481C-838B-3D0B2BA74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0141"/>
            <a:ext cx="1689431" cy="1448083"/>
          </a:xfrm>
          <a:prstGeom prst="rect">
            <a:avLst/>
          </a:prstGeom>
        </p:spPr>
      </p:pic>
      <p:pic>
        <p:nvPicPr>
          <p:cNvPr id="27" name="배경음악 효과음 영상">
            <a:hlinkClick r:id="" action="ppaction://media"/>
            <a:extLst>
              <a:ext uri="{FF2B5EF4-FFF2-40B4-BE49-F238E27FC236}">
                <a16:creationId xmlns:a16="http://schemas.microsoft.com/office/drawing/2014/main" id="{6F4C2684-5593-4EE3-AE05-171974836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840" y="1464605"/>
            <a:ext cx="6712115" cy="4647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C284D3-7467-40A2-838B-384EE6E23D9A}"/>
              </a:ext>
            </a:extLst>
          </p:cNvPr>
          <p:cNvSpPr txBox="1"/>
          <p:nvPr/>
        </p:nvSpPr>
        <p:spPr>
          <a:xfrm>
            <a:off x="7524437" y="1464605"/>
            <a:ext cx="81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0392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7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3994989" y="3460958"/>
            <a:ext cx="403373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dirty="0">
                <a:solidFill>
                  <a:srgbClr val="FF0000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Millions</a:t>
            </a:r>
            <a:endParaRPr lang="ko-KR" altLang="en-US" sz="7000" b="1" cap="none" dirty="0">
              <a:solidFill>
                <a:srgbClr val="FF0000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726650" y="2164844"/>
            <a:ext cx="8856468" cy="11201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‘</a:t>
            </a:r>
            <a:r>
              <a:rPr lang="ko-KR" altLang="en-US" sz="2000" dirty="0" err="1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테트리스</a:t>
            </a:r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 게임</a:t>
            </a:r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’</a:t>
            </a:r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 </a:t>
            </a:r>
            <a:b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</a:br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오픈소스 활용 프로젝트</a:t>
            </a:r>
            <a:endParaRPr lang="ko-KR" altLang="en-US" sz="2000" cap="none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4"/>
          </p:nvPr>
        </p:nvSpPr>
        <p:spPr>
          <a:xfrm>
            <a:off x="8254077" y="5363051"/>
            <a:ext cx="2595880" cy="3702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2016110453 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길효진</a:t>
            </a:r>
            <a:endParaRPr lang="ko-KR" altLang="en-US" sz="1600" b="0" cap="none" dirty="0">
              <a:solidFill>
                <a:schemeClr val="bg2">
                  <a:lumMod val="90000"/>
                </a:schemeClr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sp>
        <p:nvSpPr>
          <p:cNvPr id="8" name="부제목 7"/>
          <p:cNvSpPr txBox="1">
            <a:spLocks noGrp="1"/>
          </p:cNvSpPr>
          <p:nvPr>
            <p:ph type="subTitle" idx="5"/>
          </p:nvPr>
        </p:nvSpPr>
        <p:spPr>
          <a:xfrm>
            <a:off x="8529697" y="5026185"/>
            <a:ext cx="2322195" cy="32131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2015110871 </a:t>
            </a:r>
            <a:r>
              <a:rPr lang="en-US" altLang="ko-KR" sz="1600" b="0" cap="none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김주영</a:t>
            </a:r>
            <a:endParaRPr lang="ko-KR" altLang="en-US" sz="1600" b="0" cap="none" dirty="0">
              <a:solidFill>
                <a:schemeClr val="bg2">
                  <a:lumMod val="90000"/>
                </a:schemeClr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sp>
        <p:nvSpPr>
          <p:cNvPr id="9" name="부제목 8"/>
          <p:cNvSpPr txBox="1">
            <a:spLocks noGrp="1"/>
          </p:cNvSpPr>
          <p:nvPr>
            <p:ph type="subTitle" idx="6"/>
          </p:nvPr>
        </p:nvSpPr>
        <p:spPr>
          <a:xfrm>
            <a:off x="8416919" y="4684920"/>
            <a:ext cx="2429510" cy="3098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2015110433  </a:t>
            </a:r>
            <a:r>
              <a:rPr lang="ko-KR" altLang="en-US" sz="1600" dirty="0" err="1">
                <a:solidFill>
                  <a:schemeClr val="bg2">
                    <a:lumMod val="90000"/>
                  </a:scheme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배정수</a:t>
            </a:r>
            <a:endParaRPr lang="ko-KR" altLang="en-US" sz="1600" b="0" cap="none" dirty="0">
              <a:solidFill>
                <a:schemeClr val="bg2">
                  <a:lumMod val="90000"/>
                </a:schemeClr>
              </a:solidFill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5693518"/>
            <a:ext cx="12211101" cy="1174820"/>
            <a:chOff x="0" y="5693518"/>
            <a:chExt cx="12211101" cy="117482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6480720"/>
              <a:ext cx="574032" cy="377280"/>
              <a:chOff x="0" y="6480720"/>
              <a:chExt cx="574032" cy="37728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82688" y="6479700"/>
              <a:ext cx="574032" cy="378300"/>
              <a:chOff x="382688" y="6479700"/>
              <a:chExt cx="574032" cy="3783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956720" y="6101400"/>
              <a:ext cx="191344" cy="756600"/>
              <a:chOff x="956720" y="6101400"/>
              <a:chExt cx="191344" cy="75660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148064" y="6479700"/>
              <a:ext cx="382688" cy="378300"/>
              <a:chOff x="1148064" y="6479700"/>
              <a:chExt cx="382688" cy="3783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339408" y="6098696"/>
              <a:ext cx="382688" cy="563880"/>
              <a:chOff x="1339408" y="6101400"/>
              <a:chExt cx="382688" cy="56388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530752" y="6665280"/>
              <a:ext cx="765376" cy="192720"/>
              <a:chOff x="1530752" y="6665280"/>
              <a:chExt cx="765376" cy="19272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16200000">
              <a:off x="2006408" y="6378264"/>
              <a:ext cx="574032" cy="377280"/>
              <a:chOff x="0" y="6480720"/>
              <a:chExt cx="574032" cy="377280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rot="5400000" flipH="1">
              <a:off x="2580108" y="6380636"/>
              <a:ext cx="382688" cy="563880"/>
              <a:chOff x="1339408" y="6101400"/>
              <a:chExt cx="382688" cy="56388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5400000">
              <a:off x="2963499" y="6374895"/>
              <a:ext cx="574032" cy="378300"/>
              <a:chOff x="382688" y="6479700"/>
              <a:chExt cx="574032" cy="378300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862914" y="6280032"/>
              <a:ext cx="382688" cy="378300"/>
              <a:chOff x="1148064" y="6479700"/>
              <a:chExt cx="382688" cy="378300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434088" y="6470567"/>
              <a:ext cx="382688" cy="378300"/>
              <a:chOff x="1148064" y="6479700"/>
              <a:chExt cx="382688" cy="378300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 rot="10800000">
              <a:off x="3636255" y="6277029"/>
              <a:ext cx="574032" cy="377280"/>
              <a:chOff x="0" y="6480720"/>
              <a:chExt cx="574032" cy="37728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3830926" y="6656147"/>
              <a:ext cx="765376" cy="192720"/>
              <a:chOff x="1530752" y="6665280"/>
              <a:chExt cx="765376" cy="19272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4205730" y="6473936"/>
              <a:ext cx="574032" cy="378300"/>
              <a:chOff x="382688" y="6479700"/>
              <a:chExt cx="574032" cy="3783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4771878" y="6087369"/>
              <a:ext cx="191344" cy="756600"/>
              <a:chOff x="956720" y="6101400"/>
              <a:chExt cx="191344" cy="756600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963222" y="6480720"/>
              <a:ext cx="574032" cy="377280"/>
              <a:chOff x="0" y="6480720"/>
              <a:chExt cx="574032" cy="37728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345910" y="6479700"/>
              <a:ext cx="574032" cy="378300"/>
              <a:chOff x="382688" y="6479700"/>
              <a:chExt cx="574032" cy="37830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919942" y="6101400"/>
              <a:ext cx="191344" cy="756600"/>
              <a:chOff x="956720" y="6101400"/>
              <a:chExt cx="191344" cy="756600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6111286" y="6479700"/>
              <a:ext cx="382688" cy="378300"/>
              <a:chOff x="1148064" y="6479700"/>
              <a:chExt cx="382688" cy="378300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6302630" y="6098696"/>
              <a:ext cx="382688" cy="563880"/>
              <a:chOff x="1339408" y="6101400"/>
              <a:chExt cx="382688" cy="563880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6493974" y="6665280"/>
              <a:ext cx="765376" cy="192720"/>
              <a:chOff x="1530752" y="6665280"/>
              <a:chExt cx="765376" cy="192720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16200000">
              <a:off x="6969630" y="6378264"/>
              <a:ext cx="574032" cy="377280"/>
              <a:chOff x="0" y="6480720"/>
              <a:chExt cx="574032" cy="37728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5400000" flipH="1">
              <a:off x="7535713" y="6380636"/>
              <a:ext cx="382688" cy="563880"/>
              <a:chOff x="1339408" y="6101400"/>
              <a:chExt cx="382688" cy="563880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 rot="5400000">
              <a:off x="7926721" y="6374895"/>
              <a:ext cx="574032" cy="378300"/>
              <a:chOff x="382688" y="6479700"/>
              <a:chExt cx="574032" cy="37830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826136" y="6280032"/>
              <a:ext cx="382688" cy="378300"/>
              <a:chOff x="1148064" y="6479700"/>
              <a:chExt cx="382688" cy="378300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8397310" y="6470567"/>
              <a:ext cx="382688" cy="378300"/>
              <a:chOff x="1148064" y="6479700"/>
              <a:chExt cx="382688" cy="378300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 rot="10800000">
              <a:off x="8599477" y="6277029"/>
              <a:ext cx="574032" cy="377280"/>
              <a:chOff x="0" y="6480720"/>
              <a:chExt cx="574032" cy="377280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8794148" y="6656147"/>
              <a:ext cx="765376" cy="192720"/>
              <a:chOff x="1530752" y="6665280"/>
              <a:chExt cx="765376" cy="192720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9168952" y="6473936"/>
              <a:ext cx="574032" cy="378300"/>
              <a:chOff x="382688" y="6479700"/>
              <a:chExt cx="574032" cy="378300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9735772" y="6094565"/>
              <a:ext cx="191344" cy="756600"/>
              <a:chOff x="956720" y="6101400"/>
              <a:chExt cx="191344" cy="756600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9927066" y="6482589"/>
              <a:ext cx="574032" cy="377280"/>
              <a:chOff x="0" y="6480720"/>
              <a:chExt cx="574032" cy="377280"/>
            </a:xfrm>
          </p:grpSpPr>
          <p:sp>
            <p:nvSpPr>
              <p:cNvPr id="161" name="직사각형 16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>
              <a:off x="10306827" y="6489018"/>
              <a:ext cx="574032" cy="378300"/>
              <a:chOff x="382688" y="6479700"/>
              <a:chExt cx="574032" cy="378300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10880859" y="6111738"/>
              <a:ext cx="191344" cy="756600"/>
              <a:chOff x="956720" y="6101400"/>
              <a:chExt cx="191344" cy="756600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11062067" y="6489018"/>
              <a:ext cx="382688" cy="378300"/>
              <a:chOff x="1148064" y="6479700"/>
              <a:chExt cx="382688" cy="378300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0" name="그룹 179"/>
            <p:cNvGrpSpPr/>
            <p:nvPr/>
          </p:nvGrpSpPr>
          <p:grpSpPr>
            <a:xfrm>
              <a:off x="11253411" y="6108716"/>
              <a:ext cx="382688" cy="563880"/>
              <a:chOff x="1339408" y="6101400"/>
              <a:chExt cx="382688" cy="563880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4" name="직사각형 193"/>
            <p:cNvSpPr/>
            <p:nvPr/>
          </p:nvSpPr>
          <p:spPr>
            <a:xfrm rot="16200000">
              <a:off x="12017435" y="6490388"/>
              <a:ext cx="191344" cy="18864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EEEEEE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5" name="그룹 194"/>
            <p:cNvGrpSpPr/>
            <p:nvPr/>
          </p:nvGrpSpPr>
          <p:grpSpPr>
            <a:xfrm rot="5400000" flipH="1">
              <a:off x="4115641" y="5999505"/>
              <a:ext cx="382688" cy="563880"/>
              <a:chOff x="1339408" y="6101400"/>
              <a:chExt cx="382688" cy="563880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 rot="5400000">
              <a:off x="6584765" y="6193610"/>
              <a:ext cx="574032" cy="378300"/>
              <a:chOff x="382688" y="6479700"/>
              <a:chExt cx="574032" cy="378300"/>
            </a:xfrm>
          </p:grpSpPr>
          <p:sp>
            <p:nvSpPr>
              <p:cNvPr id="201" name="직사각형 20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5" name="그룹 204"/>
            <p:cNvGrpSpPr/>
            <p:nvPr/>
          </p:nvGrpSpPr>
          <p:grpSpPr>
            <a:xfrm>
              <a:off x="9353084" y="6101400"/>
              <a:ext cx="382688" cy="378300"/>
              <a:chOff x="1148064" y="6479700"/>
              <a:chExt cx="382688" cy="378300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5151078" y="6104289"/>
              <a:ext cx="382688" cy="378300"/>
              <a:chOff x="1148064" y="6479700"/>
              <a:chExt cx="382688" cy="378300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 rot="10800000">
              <a:off x="1342440" y="5908858"/>
              <a:ext cx="574032" cy="377280"/>
              <a:chOff x="0" y="6480720"/>
              <a:chExt cx="574032" cy="377280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2865772" y="6084309"/>
              <a:ext cx="765376" cy="192720"/>
              <a:chOff x="1530752" y="6665280"/>
              <a:chExt cx="765376" cy="192720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5" name="그룹 224"/>
            <p:cNvGrpSpPr/>
            <p:nvPr/>
          </p:nvGrpSpPr>
          <p:grpSpPr>
            <a:xfrm>
              <a:off x="3238324" y="5892201"/>
              <a:ext cx="574032" cy="378300"/>
              <a:chOff x="382688" y="6479700"/>
              <a:chExt cx="574032" cy="378300"/>
            </a:xfrm>
          </p:grpSpPr>
          <p:sp>
            <p:nvSpPr>
              <p:cNvPr id="226" name="직사각형 225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7059911" y="5716189"/>
              <a:ext cx="191344" cy="756600"/>
              <a:chOff x="956720" y="6101400"/>
              <a:chExt cx="191344" cy="7566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5" name="그룹 234"/>
            <p:cNvGrpSpPr/>
            <p:nvPr/>
          </p:nvGrpSpPr>
          <p:grpSpPr>
            <a:xfrm flipH="1">
              <a:off x="5408" y="6104460"/>
              <a:ext cx="382688" cy="563880"/>
              <a:chOff x="1339408" y="6101400"/>
              <a:chExt cx="382688" cy="563880"/>
            </a:xfrm>
          </p:grpSpPr>
          <p:sp>
            <p:nvSpPr>
              <p:cNvPr id="236" name="직사각형 23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377392" y="6105990"/>
              <a:ext cx="382688" cy="378300"/>
              <a:chOff x="1148064" y="6479700"/>
              <a:chExt cx="382688" cy="378300"/>
            </a:xfrm>
          </p:grpSpPr>
          <p:sp>
            <p:nvSpPr>
              <p:cNvPr id="241" name="직사각형 240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1720258" y="6289530"/>
              <a:ext cx="382688" cy="378300"/>
              <a:chOff x="1148064" y="6479700"/>
              <a:chExt cx="382688" cy="378300"/>
            </a:xfrm>
          </p:grpSpPr>
          <p:sp>
            <p:nvSpPr>
              <p:cNvPr id="246" name="직사각형 245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1723776" y="6089081"/>
              <a:ext cx="574032" cy="378300"/>
              <a:chOff x="382688" y="6479700"/>
              <a:chExt cx="574032" cy="378300"/>
            </a:xfrm>
          </p:grpSpPr>
          <p:sp>
            <p:nvSpPr>
              <p:cNvPr id="251" name="직사각형 25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1440255" y="6669776"/>
              <a:ext cx="765376" cy="192720"/>
              <a:chOff x="1530752" y="6665280"/>
              <a:chExt cx="765376" cy="192720"/>
            </a:xfrm>
          </p:grpSpPr>
          <p:sp>
            <p:nvSpPr>
              <p:cNvPr id="256" name="직사각형 255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 rot="5400000">
              <a:off x="11544611" y="6196058"/>
              <a:ext cx="574032" cy="378300"/>
              <a:chOff x="382688" y="6479700"/>
              <a:chExt cx="574032" cy="378300"/>
            </a:xfrm>
          </p:grpSpPr>
          <p:sp>
            <p:nvSpPr>
              <p:cNvPr id="261" name="직사각형 26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 flipH="1">
              <a:off x="9938002" y="6102647"/>
              <a:ext cx="382688" cy="563880"/>
              <a:chOff x="1339408" y="6101400"/>
              <a:chExt cx="382688" cy="56388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5" name="그룹 274"/>
            <p:cNvGrpSpPr/>
            <p:nvPr/>
          </p:nvGrpSpPr>
          <p:grpSpPr>
            <a:xfrm>
              <a:off x="10313292" y="6094565"/>
              <a:ext cx="574032" cy="377280"/>
              <a:chOff x="0" y="6480720"/>
              <a:chExt cx="574032" cy="377280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12019757" y="5716189"/>
              <a:ext cx="191344" cy="756600"/>
              <a:chOff x="956720" y="6101400"/>
              <a:chExt cx="191344" cy="756600"/>
            </a:xfrm>
          </p:grpSpPr>
          <p:sp>
            <p:nvSpPr>
              <p:cNvPr id="281" name="직사각형 28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5" name="그룹 284"/>
            <p:cNvGrpSpPr/>
            <p:nvPr/>
          </p:nvGrpSpPr>
          <p:grpSpPr>
            <a:xfrm rot="16200000">
              <a:off x="2961841" y="5602922"/>
              <a:ext cx="382688" cy="563880"/>
              <a:chOff x="1339408" y="6101400"/>
              <a:chExt cx="382688" cy="563880"/>
            </a:xfrm>
          </p:grpSpPr>
          <p:sp>
            <p:nvSpPr>
              <p:cNvPr id="286" name="직사각형 285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solidFill>
                <a:srgbClr val="EA509D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0" name="그룹 289"/>
            <p:cNvGrpSpPr/>
            <p:nvPr/>
          </p:nvGrpSpPr>
          <p:grpSpPr>
            <a:xfrm flipH="1" flipV="1">
              <a:off x="8614225" y="5914629"/>
              <a:ext cx="574032" cy="378300"/>
              <a:chOff x="382688" y="6479700"/>
              <a:chExt cx="574032" cy="378300"/>
            </a:xfrm>
          </p:grpSpPr>
          <p:sp>
            <p:nvSpPr>
              <p:cNvPr id="291" name="직사각형 29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EEEEEE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77" name="그룹 576"/>
          <p:cNvGrpSpPr/>
          <p:nvPr/>
        </p:nvGrpSpPr>
        <p:grpSpPr>
          <a:xfrm>
            <a:off x="4134" y="5696155"/>
            <a:ext cx="12211101" cy="1174820"/>
            <a:chOff x="0" y="5693518"/>
            <a:chExt cx="12211101" cy="1174820"/>
          </a:xfrm>
          <a:solidFill>
            <a:schemeClr val="bg2">
              <a:lumMod val="90000"/>
              <a:alpha val="29000"/>
            </a:schemeClr>
          </a:solidFill>
        </p:grpSpPr>
        <p:grpSp>
          <p:nvGrpSpPr>
            <p:cNvPr id="578" name="그룹 577"/>
            <p:cNvGrpSpPr/>
            <p:nvPr/>
          </p:nvGrpSpPr>
          <p:grpSpPr>
            <a:xfrm>
              <a:off x="0" y="6480720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45" name="직사각형 84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6" name="직사각형 84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7" name="직사각형 84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8" name="직사각형 84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9" name="그룹 578"/>
            <p:cNvGrpSpPr/>
            <p:nvPr/>
          </p:nvGrpSpPr>
          <p:grpSpPr>
            <a:xfrm>
              <a:off x="382688" y="647970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841" name="직사각형 84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2" name="직사각형 84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3" name="직사각형 84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4" name="직사각형 84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0" name="그룹 579"/>
            <p:cNvGrpSpPr/>
            <p:nvPr/>
          </p:nvGrpSpPr>
          <p:grpSpPr>
            <a:xfrm>
              <a:off x="956720" y="6101400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837" name="직사각형 83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8" name="직사각형 83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9" name="직사각형 83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0" name="직사각형 83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1" name="그룹 580"/>
            <p:cNvGrpSpPr/>
            <p:nvPr/>
          </p:nvGrpSpPr>
          <p:grpSpPr>
            <a:xfrm>
              <a:off x="1148064" y="64797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33" name="직사각형 83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4" name="직사각형 83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5" name="직사각형 83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6" name="직사각형 83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2" name="그룹 581"/>
            <p:cNvGrpSpPr/>
            <p:nvPr/>
          </p:nvGrpSpPr>
          <p:grpSpPr>
            <a:xfrm>
              <a:off x="1339408" y="609869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829" name="직사각형 82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0" name="직사각형 82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1" name="직사각형 83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2" name="직사각형 83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3" name="그룹 582"/>
            <p:cNvGrpSpPr/>
            <p:nvPr/>
          </p:nvGrpSpPr>
          <p:grpSpPr>
            <a:xfrm>
              <a:off x="1530752" y="6665280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825" name="직사각형 82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6" name="직사각형 82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7" name="직사각형 82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8" name="직사각형 82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4" name="그룹 583"/>
            <p:cNvGrpSpPr/>
            <p:nvPr/>
          </p:nvGrpSpPr>
          <p:grpSpPr>
            <a:xfrm rot="16200000">
              <a:off x="2006408" y="6378264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21" name="직사각형 82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2" name="직사각형 82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3" name="직사각형 82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4" name="직사각형 82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5" name="그룹 584"/>
            <p:cNvGrpSpPr/>
            <p:nvPr/>
          </p:nvGrpSpPr>
          <p:grpSpPr>
            <a:xfrm rot="5400000" flipH="1">
              <a:off x="2580108" y="638063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817" name="직사각형 81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8" name="직사각형 81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9" name="직사각형 81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0" name="직사각형 81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6" name="그룹 585"/>
            <p:cNvGrpSpPr/>
            <p:nvPr/>
          </p:nvGrpSpPr>
          <p:grpSpPr>
            <a:xfrm rot="5400000">
              <a:off x="2963499" y="6374895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813" name="직사각형 81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4" name="직사각형 81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5" name="직사각형 81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6" name="직사각형 81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7" name="그룹 586"/>
            <p:cNvGrpSpPr/>
            <p:nvPr/>
          </p:nvGrpSpPr>
          <p:grpSpPr>
            <a:xfrm>
              <a:off x="2862914" y="6280032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09" name="직사각형 80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0" name="직사각형 80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1" name="직사각형 81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2" name="직사각형 81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3434088" y="6470567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805" name="직사각형 80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6" name="직사각형 80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7" name="직사각형 80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8" name="직사각형 80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9" name="그룹 588"/>
            <p:cNvGrpSpPr/>
            <p:nvPr/>
          </p:nvGrpSpPr>
          <p:grpSpPr>
            <a:xfrm rot="10800000">
              <a:off x="3636255" y="627702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801" name="직사각형 80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2" name="직사각형 80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3" name="직사각형 80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4" name="직사각형 80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0" name="그룹 589"/>
            <p:cNvGrpSpPr/>
            <p:nvPr/>
          </p:nvGrpSpPr>
          <p:grpSpPr>
            <a:xfrm>
              <a:off x="3830926" y="6656147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97" name="직사각형 79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8" name="직사각형 79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9" name="직사각형 79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0" name="직사각형 79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1" name="그룹 590"/>
            <p:cNvGrpSpPr/>
            <p:nvPr/>
          </p:nvGrpSpPr>
          <p:grpSpPr>
            <a:xfrm>
              <a:off x="4205730" y="6473936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93" name="직사각형 79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4" name="직사각형 79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5" name="직사각형 79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6" name="직사각형 79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2" name="그룹 591"/>
            <p:cNvGrpSpPr/>
            <p:nvPr/>
          </p:nvGrpSpPr>
          <p:grpSpPr>
            <a:xfrm>
              <a:off x="4771878" y="608736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89" name="직사각형 788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0" name="직사각형 789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1" name="직사각형 790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2" name="직사각형 791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3" name="그룹 592"/>
            <p:cNvGrpSpPr/>
            <p:nvPr/>
          </p:nvGrpSpPr>
          <p:grpSpPr>
            <a:xfrm>
              <a:off x="4963222" y="6480720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85" name="직사각형 78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6" name="직사각형 78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7" name="직사각형 78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8" name="직사각형 78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4" name="그룹 593"/>
            <p:cNvGrpSpPr/>
            <p:nvPr/>
          </p:nvGrpSpPr>
          <p:grpSpPr>
            <a:xfrm>
              <a:off x="5345910" y="647970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81" name="직사각형 78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2" name="직사각형 78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3" name="직사각형 78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4" name="직사각형 78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5" name="그룹 594"/>
            <p:cNvGrpSpPr/>
            <p:nvPr/>
          </p:nvGrpSpPr>
          <p:grpSpPr>
            <a:xfrm>
              <a:off x="5919942" y="6101400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77" name="직사각형 77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8" name="직사각형 77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9" name="직사각형 77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0" name="직사각형 77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6" name="그룹 595"/>
            <p:cNvGrpSpPr/>
            <p:nvPr/>
          </p:nvGrpSpPr>
          <p:grpSpPr>
            <a:xfrm>
              <a:off x="6111286" y="64797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73" name="직사각형 77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4" name="직사각형 77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5" name="직사각형 77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6" name="직사각형 77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7" name="그룹 596"/>
            <p:cNvGrpSpPr/>
            <p:nvPr/>
          </p:nvGrpSpPr>
          <p:grpSpPr>
            <a:xfrm>
              <a:off x="6302630" y="609869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69" name="직사각형 76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0" name="직사각형 76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1" name="직사각형 77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2" name="직사각형 77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8" name="그룹 597"/>
            <p:cNvGrpSpPr/>
            <p:nvPr/>
          </p:nvGrpSpPr>
          <p:grpSpPr>
            <a:xfrm>
              <a:off x="6493974" y="6665280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65" name="직사각형 76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6" name="직사각형 76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7" name="직사각형 76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8" name="직사각형 76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9" name="그룹 598"/>
            <p:cNvGrpSpPr/>
            <p:nvPr/>
          </p:nvGrpSpPr>
          <p:grpSpPr>
            <a:xfrm rot="16200000">
              <a:off x="6969630" y="6378264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61" name="직사각형 76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2" name="직사각형 76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3" name="직사각형 76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4" name="직사각형 76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0" name="그룹 599"/>
            <p:cNvGrpSpPr/>
            <p:nvPr/>
          </p:nvGrpSpPr>
          <p:grpSpPr>
            <a:xfrm rot="5400000" flipH="1">
              <a:off x="7535713" y="638063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57" name="직사각형 75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8" name="직사각형 75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9" name="직사각형 75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0" name="직사각형 75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1" name="그룹 600"/>
            <p:cNvGrpSpPr/>
            <p:nvPr/>
          </p:nvGrpSpPr>
          <p:grpSpPr>
            <a:xfrm rot="5400000">
              <a:off x="7926721" y="6374895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53" name="직사각형 75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4" name="직사각형 75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5" name="직사각형 75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6" name="직사각형 75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2" name="그룹 601"/>
            <p:cNvGrpSpPr/>
            <p:nvPr/>
          </p:nvGrpSpPr>
          <p:grpSpPr>
            <a:xfrm>
              <a:off x="7826136" y="6280032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49" name="직사각형 74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0" name="직사각형 74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1" name="직사각형 75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2" name="직사각형 75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3" name="그룹 602"/>
            <p:cNvGrpSpPr/>
            <p:nvPr/>
          </p:nvGrpSpPr>
          <p:grpSpPr>
            <a:xfrm>
              <a:off x="8397310" y="6470567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45" name="직사각형 74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6" name="직사각형 74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7" name="직사각형 74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8" name="직사각형 74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4" name="그룹 603"/>
            <p:cNvGrpSpPr/>
            <p:nvPr/>
          </p:nvGrpSpPr>
          <p:grpSpPr>
            <a:xfrm rot="10800000">
              <a:off x="8599477" y="627702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41" name="직사각형 740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2" name="직사각형 741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3" name="직사각형 742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4" name="직사각형 743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5" name="그룹 604"/>
            <p:cNvGrpSpPr/>
            <p:nvPr/>
          </p:nvGrpSpPr>
          <p:grpSpPr>
            <a:xfrm>
              <a:off x="8794148" y="6656147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737" name="직사각형 73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8" name="직사각형 73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9" name="직사각형 73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0" name="직사각형 73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6" name="그룹 605"/>
            <p:cNvGrpSpPr/>
            <p:nvPr/>
          </p:nvGrpSpPr>
          <p:grpSpPr>
            <a:xfrm>
              <a:off x="9168952" y="6473936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33" name="직사각형 73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4" name="직사각형 73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5" name="직사각형 73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6" name="직사각형 73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7" name="그룹 606"/>
            <p:cNvGrpSpPr/>
            <p:nvPr/>
          </p:nvGrpSpPr>
          <p:grpSpPr>
            <a:xfrm>
              <a:off x="9735772" y="6094565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29" name="직사각형 728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0" name="직사각형 729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1" name="직사각형 730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2" name="직사각형 731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8" name="그룹 607"/>
            <p:cNvGrpSpPr/>
            <p:nvPr/>
          </p:nvGrpSpPr>
          <p:grpSpPr>
            <a:xfrm>
              <a:off x="9927066" y="6482589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725" name="직사각형 72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6" name="직사각형 72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7" name="직사각형 72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8" name="직사각형 72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9" name="그룹 608"/>
            <p:cNvGrpSpPr/>
            <p:nvPr/>
          </p:nvGrpSpPr>
          <p:grpSpPr>
            <a:xfrm>
              <a:off x="10306827" y="6489018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21" name="직사각형 72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2" name="직사각형 72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3" name="직사각형 72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4" name="직사각형 72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0" name="그룹 609"/>
            <p:cNvGrpSpPr/>
            <p:nvPr/>
          </p:nvGrpSpPr>
          <p:grpSpPr>
            <a:xfrm>
              <a:off x="10880859" y="6111738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717" name="직사각형 71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8" name="직사각형 71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1" name="그룹 610"/>
            <p:cNvGrpSpPr/>
            <p:nvPr/>
          </p:nvGrpSpPr>
          <p:grpSpPr>
            <a:xfrm>
              <a:off x="11062067" y="6489018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713" name="직사각형 71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4" name="직사각형 71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5" name="직사각형 71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6" name="직사각형 71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2" name="그룹 611"/>
            <p:cNvGrpSpPr/>
            <p:nvPr/>
          </p:nvGrpSpPr>
          <p:grpSpPr>
            <a:xfrm>
              <a:off x="11253411" y="6108716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09" name="직사각형 70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0" name="직사각형 70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1" name="직사각형 71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2" name="직사각형 71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13" name="직사각형 612"/>
            <p:cNvSpPr/>
            <p:nvPr/>
          </p:nvSpPr>
          <p:spPr>
            <a:xfrm rot="16200000">
              <a:off x="12017435" y="6490388"/>
              <a:ext cx="191344" cy="18864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14" name="그룹 613"/>
            <p:cNvGrpSpPr/>
            <p:nvPr/>
          </p:nvGrpSpPr>
          <p:grpSpPr>
            <a:xfrm rot="5400000" flipH="1">
              <a:off x="4115641" y="5999505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705" name="직사각형 704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6" name="직사각형 705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7" name="직사각형 706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8" name="직사각형 707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 rot="5400000">
              <a:off x="6584765" y="6193610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701" name="직사각형 70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2" name="직사각형 70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3" name="직사각형 70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4" name="직사각형 70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6" name="그룹 615"/>
            <p:cNvGrpSpPr/>
            <p:nvPr/>
          </p:nvGrpSpPr>
          <p:grpSpPr>
            <a:xfrm>
              <a:off x="9353084" y="610140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97" name="직사각형 696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8" name="직사각형 697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9" name="직사각형 698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0" name="직사각형 699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7" name="그룹 616"/>
            <p:cNvGrpSpPr/>
            <p:nvPr/>
          </p:nvGrpSpPr>
          <p:grpSpPr>
            <a:xfrm>
              <a:off x="5151078" y="6104289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93" name="직사각형 692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4" name="직사각형 693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5" name="직사각형 694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6" name="직사각형 695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8" name="그룹 617"/>
            <p:cNvGrpSpPr/>
            <p:nvPr/>
          </p:nvGrpSpPr>
          <p:grpSpPr>
            <a:xfrm rot="10800000">
              <a:off x="1342440" y="5908858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689" name="직사각형 688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0" name="직사각형 689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1" name="직사각형 690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2" name="직사각형 691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9" name="그룹 618"/>
            <p:cNvGrpSpPr/>
            <p:nvPr/>
          </p:nvGrpSpPr>
          <p:grpSpPr>
            <a:xfrm>
              <a:off x="2865772" y="6084309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685" name="직사각형 684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6" name="직사각형 685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7" name="직사각형 686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8" name="직사각형 687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0" name="그룹 619"/>
            <p:cNvGrpSpPr/>
            <p:nvPr/>
          </p:nvGrpSpPr>
          <p:grpSpPr>
            <a:xfrm>
              <a:off x="3238324" y="5892201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81" name="직사각형 68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2" name="직사각형 68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3" name="직사각형 68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4" name="직사각형 68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1" name="그룹 620"/>
            <p:cNvGrpSpPr/>
            <p:nvPr/>
          </p:nvGrpSpPr>
          <p:grpSpPr>
            <a:xfrm>
              <a:off x="7059911" y="571618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677" name="직사각형 676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8" name="직사각형 677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9" name="직사각형 678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0" name="직사각형 679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2" name="그룹 621"/>
            <p:cNvGrpSpPr/>
            <p:nvPr/>
          </p:nvGrpSpPr>
          <p:grpSpPr>
            <a:xfrm flipH="1">
              <a:off x="5408" y="6104460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73" name="직사각형 672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4" name="직사각형 673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5" name="직사각형 674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6" name="직사각형 675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3" name="그룹 622"/>
            <p:cNvGrpSpPr/>
            <p:nvPr/>
          </p:nvGrpSpPr>
          <p:grpSpPr>
            <a:xfrm>
              <a:off x="377392" y="610599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69" name="직사각형 668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0" name="직사각형 669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1" name="직사각형 670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2" name="직사각형 671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4" name="그룹 623"/>
            <p:cNvGrpSpPr/>
            <p:nvPr/>
          </p:nvGrpSpPr>
          <p:grpSpPr>
            <a:xfrm>
              <a:off x="1720258" y="6289530"/>
              <a:ext cx="382688" cy="378300"/>
              <a:chOff x="1148064" y="6479700"/>
              <a:chExt cx="382688" cy="378300"/>
            </a:xfrm>
            <a:grpFill/>
          </p:grpSpPr>
          <p:sp>
            <p:nvSpPr>
              <p:cNvPr id="665" name="직사각형 664"/>
              <p:cNvSpPr/>
              <p:nvPr/>
            </p:nvSpPr>
            <p:spPr>
              <a:xfrm>
                <a:off x="1148064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6" name="직사각형 665"/>
              <p:cNvSpPr/>
              <p:nvPr/>
            </p:nvSpPr>
            <p:spPr>
              <a:xfrm>
                <a:off x="133940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7" name="직사각형 666"/>
              <p:cNvSpPr/>
              <p:nvPr/>
            </p:nvSpPr>
            <p:spPr>
              <a:xfrm>
                <a:off x="1148064" y="66683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8" name="직사각형 667"/>
              <p:cNvSpPr/>
              <p:nvPr/>
            </p:nvSpPr>
            <p:spPr>
              <a:xfrm>
                <a:off x="133940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5" name="그룹 624"/>
            <p:cNvGrpSpPr/>
            <p:nvPr/>
          </p:nvGrpSpPr>
          <p:grpSpPr>
            <a:xfrm>
              <a:off x="1723776" y="6089081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61" name="직사각형 660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2" name="직사각형 661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3" name="직사각형 662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4" name="직사각형 663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6" name="그룹 625"/>
            <p:cNvGrpSpPr/>
            <p:nvPr/>
          </p:nvGrpSpPr>
          <p:grpSpPr>
            <a:xfrm>
              <a:off x="11440255" y="6669776"/>
              <a:ext cx="765376" cy="192720"/>
              <a:chOff x="1530752" y="6665280"/>
              <a:chExt cx="765376" cy="192720"/>
            </a:xfrm>
            <a:grpFill/>
          </p:grpSpPr>
          <p:sp>
            <p:nvSpPr>
              <p:cNvPr id="657" name="직사각형 656"/>
              <p:cNvSpPr/>
              <p:nvPr/>
            </p:nvSpPr>
            <p:spPr>
              <a:xfrm>
                <a:off x="1530752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8" name="직사각형 657"/>
              <p:cNvSpPr/>
              <p:nvPr/>
            </p:nvSpPr>
            <p:spPr>
              <a:xfrm>
                <a:off x="172209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9" name="직사각형 658"/>
              <p:cNvSpPr/>
              <p:nvPr/>
            </p:nvSpPr>
            <p:spPr>
              <a:xfrm>
                <a:off x="1913440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0" name="직사각형 659"/>
              <p:cNvSpPr/>
              <p:nvPr/>
            </p:nvSpPr>
            <p:spPr>
              <a:xfrm>
                <a:off x="2104784" y="66652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7" name="그룹 626"/>
            <p:cNvGrpSpPr/>
            <p:nvPr/>
          </p:nvGrpSpPr>
          <p:grpSpPr>
            <a:xfrm rot="5400000">
              <a:off x="11544611" y="6196058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53" name="직사각형 65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5" name="직사각형 65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6" name="직사각형 65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8" name="그룹 627"/>
            <p:cNvGrpSpPr/>
            <p:nvPr/>
          </p:nvGrpSpPr>
          <p:grpSpPr>
            <a:xfrm flipH="1">
              <a:off x="9938002" y="6102647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49" name="직사각형 648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9" name="그룹 628"/>
            <p:cNvGrpSpPr/>
            <p:nvPr/>
          </p:nvGrpSpPr>
          <p:grpSpPr>
            <a:xfrm>
              <a:off x="10313292" y="6094565"/>
              <a:ext cx="574032" cy="377280"/>
              <a:chOff x="0" y="6480720"/>
              <a:chExt cx="574032" cy="377280"/>
            </a:xfrm>
            <a:grpFill/>
          </p:grpSpPr>
          <p:sp>
            <p:nvSpPr>
              <p:cNvPr id="645" name="직사각형 644"/>
              <p:cNvSpPr/>
              <p:nvPr/>
            </p:nvSpPr>
            <p:spPr>
              <a:xfrm>
                <a:off x="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>
                <a:off x="191344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>
                <a:off x="382688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>
                <a:off x="191344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0" name="그룹 629"/>
            <p:cNvGrpSpPr/>
            <p:nvPr/>
          </p:nvGrpSpPr>
          <p:grpSpPr>
            <a:xfrm>
              <a:off x="12019757" y="5716189"/>
              <a:ext cx="191344" cy="756600"/>
              <a:chOff x="956720" y="6101400"/>
              <a:chExt cx="191344" cy="756600"/>
            </a:xfrm>
            <a:grpFill/>
          </p:grpSpPr>
          <p:sp>
            <p:nvSpPr>
              <p:cNvPr id="641" name="직사각형 640"/>
              <p:cNvSpPr/>
              <p:nvPr/>
            </p:nvSpPr>
            <p:spPr>
              <a:xfrm>
                <a:off x="956720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>
                <a:off x="956720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>
                <a:off x="956720" y="62900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>
                <a:off x="956720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1" name="그룹 630"/>
            <p:cNvGrpSpPr/>
            <p:nvPr/>
          </p:nvGrpSpPr>
          <p:grpSpPr>
            <a:xfrm rot="16200000">
              <a:off x="2961841" y="5602922"/>
              <a:ext cx="382688" cy="563880"/>
              <a:chOff x="1339408" y="6101400"/>
              <a:chExt cx="382688" cy="563880"/>
            </a:xfrm>
            <a:grpFill/>
          </p:grpSpPr>
          <p:sp>
            <p:nvSpPr>
              <p:cNvPr id="637" name="직사각형 636"/>
              <p:cNvSpPr/>
              <p:nvPr/>
            </p:nvSpPr>
            <p:spPr>
              <a:xfrm>
                <a:off x="1339408" y="61014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>
                <a:off x="1339408" y="62890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>
                <a:off x="1530752" y="629208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>
                <a:off x="1530752" y="647664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2" name="그룹 631"/>
            <p:cNvGrpSpPr/>
            <p:nvPr/>
          </p:nvGrpSpPr>
          <p:grpSpPr>
            <a:xfrm flipH="1" flipV="1">
              <a:off x="8614225" y="5914629"/>
              <a:ext cx="574032" cy="378300"/>
              <a:chOff x="382688" y="6479700"/>
              <a:chExt cx="574032" cy="378300"/>
            </a:xfrm>
            <a:grpFill/>
          </p:grpSpPr>
          <p:sp>
            <p:nvSpPr>
              <p:cNvPr id="633" name="직사각형 632"/>
              <p:cNvSpPr/>
              <p:nvPr/>
            </p:nvSpPr>
            <p:spPr>
              <a:xfrm>
                <a:off x="382688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>
                <a:off x="574032" y="648072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>
                <a:off x="765376" y="647970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>
                <a:off x="765376" y="6669360"/>
                <a:ext cx="191344" cy="18864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712B18-46C5-4C41-8D28-CFC4EB8A19A9}"/>
              </a:ext>
            </a:extLst>
          </p:cNvPr>
          <p:cNvSpPr txBox="1"/>
          <p:nvPr/>
        </p:nvSpPr>
        <p:spPr>
          <a:xfrm>
            <a:off x="8812445" y="4018394"/>
            <a:ext cx="305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지도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김동호 교수님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021568B-C510-4A22-B50A-EB710F6EFE6B}"/>
              </a:ext>
            </a:extLst>
          </p:cNvPr>
          <p:cNvSpPr txBox="1"/>
          <p:nvPr/>
        </p:nvSpPr>
        <p:spPr>
          <a:xfrm>
            <a:off x="8805569" y="4320716"/>
            <a:ext cx="2322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도움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김상연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±¼¸²"/>
              </a:rPr>
              <a:t> 조교님</a:t>
            </a:r>
          </a:p>
        </p:txBody>
      </p:sp>
    </p:spTree>
    <p:extLst>
      <p:ext uri="{BB962C8B-B14F-4D97-AF65-F5344CB8AC3E}">
        <p14:creationId xmlns:p14="http://schemas.microsoft.com/office/powerpoint/2010/main" val="241302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79E364-5A50-4ECC-8D2B-D605CC249424}"/>
              </a:ext>
            </a:extLst>
          </p:cNvPr>
          <p:cNvSpPr txBox="1"/>
          <p:nvPr/>
        </p:nvSpPr>
        <p:spPr>
          <a:xfrm>
            <a:off x="7176120" y="1988840"/>
            <a:ext cx="43924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게임의 재미요소 추가를 위해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일정 높이 이상으로 블록이 차면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BGM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을 순차적으로 변경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!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1~7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           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BGM1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재생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>
              <a:defRPr/>
            </a:pP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8~14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           </a:t>
            </a: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BGM2 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재생</a:t>
            </a:r>
            <a:endParaRPr lang="en-US" altLang="ko-KR" dirty="0"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>
              <a:defRPr/>
            </a:pP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15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줄</a:t>
            </a: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~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            </a:t>
            </a: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BGM3 </a:t>
            </a:r>
            <a:r>
              <a:rPr lang="ko-KR" altLang="en-US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재생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만약 한 음악만 듣고 싶다면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,,?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     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음악 선택 버튼을 누른다면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일정 높이가 되어도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BGM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이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변경되지 않는다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E79F0-FAA9-4960-9BB7-49210EDE5DC2}"/>
              </a:ext>
            </a:extLst>
          </p:cNvPr>
          <p:cNvSpPr txBox="1"/>
          <p:nvPr/>
        </p:nvSpPr>
        <p:spPr>
          <a:xfrm>
            <a:off x="1703512" y="519235"/>
            <a:ext cx="4320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BGM</a:t>
            </a:r>
            <a:r>
              <a:rPr lang="ko-KR" altLang="en-US" sz="2500" b="1" dirty="0"/>
              <a:t>으로 분위기 전환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FDB9F4-79AC-49F3-B847-B00F7CC19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00" y="-10141"/>
            <a:ext cx="1689431" cy="1448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EEA270-2AD0-40EC-BE06-646214B8B27D}"/>
              </a:ext>
            </a:extLst>
          </p:cNvPr>
          <p:cNvSpPr txBox="1"/>
          <p:nvPr/>
        </p:nvSpPr>
        <p:spPr>
          <a:xfrm>
            <a:off x="7176120" y="146460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설명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C39D47-2D23-474B-B82D-8CB2ECB3E92F}"/>
              </a:ext>
            </a:extLst>
          </p:cNvPr>
          <p:cNvCxnSpPr/>
          <p:nvPr/>
        </p:nvCxnSpPr>
        <p:spPr>
          <a:xfrm>
            <a:off x="7343582" y="5157192"/>
            <a:ext cx="2880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2F6D3F-5D01-4D15-A419-2B5D2DDC64B4}"/>
              </a:ext>
            </a:extLst>
          </p:cNvPr>
          <p:cNvCxnSpPr/>
          <p:nvPr/>
        </p:nvCxnSpPr>
        <p:spPr>
          <a:xfrm>
            <a:off x="8112224" y="3284984"/>
            <a:ext cx="4320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84E02B-D51C-4C17-A043-D7F8355B5A81}"/>
              </a:ext>
            </a:extLst>
          </p:cNvPr>
          <p:cNvCxnSpPr/>
          <p:nvPr/>
        </p:nvCxnSpPr>
        <p:spPr>
          <a:xfrm>
            <a:off x="8112224" y="3573016"/>
            <a:ext cx="4320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4C247F-1BAA-4079-BDA7-046C87555CFA}"/>
              </a:ext>
            </a:extLst>
          </p:cNvPr>
          <p:cNvCxnSpPr/>
          <p:nvPr/>
        </p:nvCxnSpPr>
        <p:spPr>
          <a:xfrm>
            <a:off x="8112224" y="3861048"/>
            <a:ext cx="4320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높이에 따른 음악 재생">
            <a:hlinkClick r:id="" action="ppaction://media"/>
            <a:extLst>
              <a:ext uri="{FF2B5EF4-FFF2-40B4-BE49-F238E27FC236}">
                <a16:creationId xmlns:a16="http://schemas.microsoft.com/office/drawing/2014/main" id="{BE9BC210-233C-4293-89CC-4612790566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850" y="1464605"/>
            <a:ext cx="6817539" cy="47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AAA0FD-4618-4F19-B8A9-2B90A7987B20}"/>
              </a:ext>
            </a:extLst>
          </p:cNvPr>
          <p:cNvGrpSpPr/>
          <p:nvPr/>
        </p:nvGrpSpPr>
        <p:grpSpPr>
          <a:xfrm>
            <a:off x="624919" y="283892"/>
            <a:ext cx="699006" cy="766212"/>
            <a:chOff x="6030022" y="3434698"/>
            <a:chExt cx="382688" cy="3783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742168-0801-47F5-81B0-D4A155A01285}"/>
                </a:ext>
              </a:extLst>
            </p:cNvPr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0E719F-6819-450C-BDD9-19884AEEBA52}"/>
                </a:ext>
              </a:extLst>
            </p:cNvPr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99DE6FE-9131-4E49-9FC6-FCDC96087CF4}"/>
                </a:ext>
              </a:extLst>
            </p:cNvPr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AAB8C8-7F6E-45BB-8391-2C50405755D1}"/>
                </a:ext>
              </a:extLst>
            </p:cNvPr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텍스트 개체 틀 1">
            <a:extLst>
              <a:ext uri="{FF2B5EF4-FFF2-40B4-BE49-F238E27FC236}">
                <a16:creationId xmlns:a16="http://schemas.microsoft.com/office/drawing/2014/main" id="{18B40B3C-8E38-4903-A220-099D0CA9FA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5480" y="501939"/>
            <a:ext cx="5488930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방향성</a:t>
            </a:r>
            <a:endParaRPr lang="ko-KR" altLang="en-US" sz="36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0D0CE6-8189-4271-B909-7A469A5909CD}"/>
              </a:ext>
            </a:extLst>
          </p:cNvPr>
          <p:cNvSpPr txBox="1"/>
          <p:nvPr/>
        </p:nvSpPr>
        <p:spPr>
          <a:xfrm>
            <a:off x="1207717" y="2457371"/>
            <a:ext cx="2216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시각적 효과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7B69E-EAB6-4B0F-9E50-27511C4C27AF}"/>
              </a:ext>
            </a:extLst>
          </p:cNvPr>
          <p:cNvSpPr txBox="1"/>
          <p:nvPr/>
        </p:nvSpPr>
        <p:spPr>
          <a:xfrm>
            <a:off x="4585959" y="2457371"/>
            <a:ext cx="3003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</a:rPr>
              <a:t>청각적 효과</a:t>
            </a:r>
            <a:endParaRPr lang="en-US" altLang="ko-KR" sz="3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1BAB-F33F-4544-8524-D76ECAFC2E65}"/>
              </a:ext>
            </a:extLst>
          </p:cNvPr>
          <p:cNvSpPr txBox="1"/>
          <p:nvPr/>
        </p:nvSpPr>
        <p:spPr>
          <a:xfrm>
            <a:off x="8246764" y="2433264"/>
            <a:ext cx="2809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편의 기능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BDBE1E2-FFE4-48F1-8A21-9A1B3609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93" y1="29469" x2="35593" y2="29469"/>
                        <a14:foregroundMark x1="51695" y1="24879" x2="51695" y2="24879"/>
                        <a14:foregroundMark x1="67161" y1="28986" x2="67161" y2="28986"/>
                        <a14:foregroundMark x1="49788" y1="51691" x2="49788" y2="51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694" y="2712940"/>
            <a:ext cx="2494188" cy="26473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34FE6BD-6B83-48F0-AE0C-A3492A8A34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14" y1="40789" x2="40414" y2="40789"/>
                        <a14:foregroundMark x1="33835" y1="48465" x2="33835" y2="48465"/>
                        <a14:foregroundMark x1="22744" y1="57456" x2="22744" y2="57456"/>
                        <a14:foregroundMark x1="57331" y1="39254" x2="57331" y2="39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800" y="2858208"/>
            <a:ext cx="2749674" cy="23568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7466F81-BC74-4A79-95C7-D8CBED8C1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6042" y="2854842"/>
            <a:ext cx="3993639" cy="31482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5C917-D31F-4DA4-901D-331B8EC2950E}"/>
              </a:ext>
            </a:extLst>
          </p:cNvPr>
          <p:cNvSpPr txBox="1"/>
          <p:nvPr/>
        </p:nvSpPr>
        <p:spPr>
          <a:xfrm>
            <a:off x="4799856" y="1181641"/>
            <a:ext cx="199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 </a:t>
            </a:r>
            <a:r>
              <a:rPr lang="en-US" altLang="ko-KR" sz="4000" b="1" dirty="0"/>
              <a:t>Player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9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948AD-E78C-45B8-9269-F8CD32F83985}"/>
              </a:ext>
            </a:extLst>
          </p:cNvPr>
          <p:cNvSpPr txBox="1"/>
          <p:nvPr/>
        </p:nvSpPr>
        <p:spPr>
          <a:xfrm>
            <a:off x="1991544" y="332656"/>
            <a:ext cx="36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1. </a:t>
            </a:r>
            <a:r>
              <a:rPr lang="ko-KR" altLang="en-US" sz="2500" b="1" dirty="0"/>
              <a:t>사용자의 키 설정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CEA0A-7E51-4733-BBD7-B8EF101F6A56}"/>
              </a:ext>
            </a:extLst>
          </p:cNvPr>
          <p:cNvSpPr txBox="1"/>
          <p:nvPr/>
        </p:nvSpPr>
        <p:spPr>
          <a:xfrm>
            <a:off x="7953509" y="206084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눌러서 찾아봐야 했던 버튼들을 </a:t>
            </a:r>
            <a:r>
              <a:rPr lang="ko-KR" altLang="en-US" dirty="0">
                <a:solidFill>
                  <a:srgbClr val="FF0000"/>
                </a:solidFill>
              </a:rPr>
              <a:t>플레이어가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직접 설정할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6B1EA-7F44-41D7-83B5-2E76C3ED156E}"/>
              </a:ext>
            </a:extLst>
          </p:cNvPr>
          <p:cNvSpPr txBox="1"/>
          <p:nvPr/>
        </p:nvSpPr>
        <p:spPr>
          <a:xfrm>
            <a:off x="7965772" y="3252489"/>
            <a:ext cx="2967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사용되어지는 </a:t>
            </a:r>
            <a:r>
              <a:rPr lang="en-US" altLang="ko-KR" dirty="0"/>
              <a:t>6</a:t>
            </a:r>
            <a:r>
              <a:rPr lang="ko-KR" altLang="en-US" dirty="0"/>
              <a:t>종류의 키를 자유롭게 설정할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하나의 버튼으로 두 가지 옵션을 설정할 수는 없다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21F7C2-A9D6-4FA9-A21A-E0B77AF18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90" y="7500"/>
            <a:ext cx="1879150" cy="1481346"/>
          </a:xfrm>
          <a:prstGeom prst="rect">
            <a:avLst/>
          </a:prstGeom>
        </p:spPr>
      </p:pic>
      <p:pic>
        <p:nvPicPr>
          <p:cNvPr id="11" name="키 설정 영상">
            <a:hlinkClick r:id="" action="ppaction://media"/>
            <a:extLst>
              <a:ext uri="{FF2B5EF4-FFF2-40B4-BE49-F238E27FC236}">
                <a16:creationId xmlns:a16="http://schemas.microsoft.com/office/drawing/2014/main" id="{75143931-BDDA-4D14-B201-86B12CA34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384" y="1465142"/>
            <a:ext cx="7272808" cy="4720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0AFB1-E904-4EA5-B3F6-0323DDC4E055}"/>
              </a:ext>
            </a:extLst>
          </p:cNvPr>
          <p:cNvSpPr txBox="1"/>
          <p:nvPr/>
        </p:nvSpPr>
        <p:spPr>
          <a:xfrm>
            <a:off x="7968208" y="142320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98036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868EAA-687D-4FEA-95D2-FC9AEBA75DC6}"/>
              </a:ext>
            </a:extLst>
          </p:cNvPr>
          <p:cNvSpPr txBox="1"/>
          <p:nvPr/>
        </p:nvSpPr>
        <p:spPr>
          <a:xfrm>
            <a:off x="7201743" y="1825854"/>
            <a:ext cx="47525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없던 배경음악과 효과음을 추가하면서 고안해낸 기능이다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우측 상단에 체크박스를 만들고 체크가 되었을 때에만 소리가 재생되도록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효과음의 체크박스가 체크된 상황을 </a:t>
            </a:r>
            <a:r>
              <a:rPr lang="en-US" altLang="ko-KR" dirty="0"/>
              <a:t>1</a:t>
            </a:r>
            <a:r>
              <a:rPr lang="ko-KR" altLang="en-US" dirty="0"/>
              <a:t>이라고 하고 체크가 안된 상태를 </a:t>
            </a:r>
            <a:r>
              <a:rPr lang="en-US" altLang="ko-KR" dirty="0"/>
              <a:t>0</a:t>
            </a:r>
            <a:r>
              <a:rPr lang="ko-KR" altLang="en-US" dirty="0"/>
              <a:t>이라고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의 상황일 때만 효과음 코드가 기능하도록 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배경음악도 마찬가지로 </a:t>
            </a:r>
            <a:r>
              <a:rPr lang="en-US" altLang="ko-KR" dirty="0"/>
              <a:t>0</a:t>
            </a:r>
            <a:r>
              <a:rPr lang="ko-KR" altLang="en-US" dirty="0"/>
              <a:t>인 상황이면 실행되고 있던 음악이 종료된다</a:t>
            </a:r>
            <a:r>
              <a:rPr lang="en-US" altLang="ko-KR" dirty="0"/>
              <a:t>. </a:t>
            </a:r>
            <a:r>
              <a:rPr lang="ko-KR" altLang="en-US" dirty="0"/>
              <a:t>다시 </a:t>
            </a:r>
            <a:r>
              <a:rPr lang="en-US" altLang="ko-KR" dirty="0"/>
              <a:t>1</a:t>
            </a:r>
            <a:r>
              <a:rPr lang="ko-KR" altLang="en-US" dirty="0"/>
              <a:t>의 상황이면 음악이 켜진다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Player </a:t>
            </a:r>
            <a:r>
              <a:rPr lang="ko-KR" altLang="en-US" dirty="0"/>
              <a:t>입장에서 개발을 한 우리들은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배경음악이 집중력을 해치는 상황을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생각하여 추가한 세심한 배려이다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효과음 배경음악 체크박스 영상">
            <a:hlinkClick r:id="" action="ppaction://media"/>
            <a:extLst>
              <a:ext uri="{FF2B5EF4-FFF2-40B4-BE49-F238E27FC236}">
                <a16:creationId xmlns:a16="http://schemas.microsoft.com/office/drawing/2014/main" id="{5142041B-FD0C-4E42-8685-68F88F5AC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347" y="1445393"/>
            <a:ext cx="6712686" cy="46479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5C537F-E76A-4DCB-8577-4103B1D1A16F}"/>
              </a:ext>
            </a:extLst>
          </p:cNvPr>
          <p:cNvSpPr/>
          <p:nvPr/>
        </p:nvSpPr>
        <p:spPr>
          <a:xfrm>
            <a:off x="6240016" y="1772816"/>
            <a:ext cx="810017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D232D-CD64-4261-BDA8-A82C3640E6A6}"/>
              </a:ext>
            </a:extLst>
          </p:cNvPr>
          <p:cNvSpPr txBox="1"/>
          <p:nvPr/>
        </p:nvSpPr>
        <p:spPr>
          <a:xfrm>
            <a:off x="1991544" y="332656"/>
            <a:ext cx="55446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효과음과 배경음악 </a:t>
            </a:r>
            <a:r>
              <a:rPr lang="en-US" altLang="ko-KR" sz="2500" b="1" dirty="0"/>
              <a:t>On/Off </a:t>
            </a:r>
            <a:r>
              <a:rPr lang="ko-KR" altLang="en-US" sz="2500" b="1" dirty="0"/>
              <a:t>기능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334E5D-340E-4FC0-82D7-E6524DF56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90" y="7500"/>
            <a:ext cx="1879150" cy="1481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12A66-B37C-4530-903A-3ECCA136432F}"/>
              </a:ext>
            </a:extLst>
          </p:cNvPr>
          <p:cNvSpPr txBox="1"/>
          <p:nvPr/>
        </p:nvSpPr>
        <p:spPr>
          <a:xfrm>
            <a:off x="7201743" y="14034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9748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배경음악 선택 영상">
            <a:hlinkClick r:id="" action="ppaction://media"/>
            <a:extLst>
              <a:ext uri="{FF2B5EF4-FFF2-40B4-BE49-F238E27FC236}">
                <a16:creationId xmlns:a16="http://schemas.microsoft.com/office/drawing/2014/main" id="{F534E95C-954E-4B97-AE93-70F51DD09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199" y="1181573"/>
            <a:ext cx="7313028" cy="5063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CDCBF-59D7-4AA4-B03E-F637942B6E9D}"/>
              </a:ext>
            </a:extLst>
          </p:cNvPr>
          <p:cNvSpPr txBox="1"/>
          <p:nvPr/>
        </p:nvSpPr>
        <p:spPr>
          <a:xfrm>
            <a:off x="7818039" y="1166842"/>
            <a:ext cx="4110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 입장에서 개발하는 과정에서</a:t>
            </a:r>
            <a:endParaRPr lang="en-US" altLang="ko-KR" dirty="0"/>
          </a:p>
          <a:p>
            <a:r>
              <a:rPr lang="ko-KR" altLang="en-US" dirty="0"/>
              <a:t>또 다른 새로운 기능이다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음악만 들으며 게임을 하면 지루해져 흥미가 떨어질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플레이어의 취향과 다양성을 존중하여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개의 음악을 준비해 입맛대로 취사 선택하여 들을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물론 듣지 않아도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BGM1,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버튼을 누르면 각 버튼에 해당되는 음악이 재생된다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BGM</a:t>
            </a:r>
            <a:r>
              <a:rPr lang="ko-KR" altLang="en-US" dirty="0"/>
              <a:t> 체크박스가 체크 되어 있는 경우에만 음악이 실행된다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버튼의 밑에는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현재 어떤 음악이 실행 중인지 알려준다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5829D-BFFD-46BF-9EC5-D7EC12C77BA3}"/>
              </a:ext>
            </a:extLst>
          </p:cNvPr>
          <p:cNvSpPr/>
          <p:nvPr/>
        </p:nvSpPr>
        <p:spPr>
          <a:xfrm>
            <a:off x="6924091" y="1525322"/>
            <a:ext cx="893947" cy="1183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3BE6F9-3587-4DED-ADA8-EAE3E8852F18}"/>
              </a:ext>
            </a:extLst>
          </p:cNvPr>
          <p:cNvCxnSpPr>
            <a:cxnSpLocks/>
          </p:cNvCxnSpPr>
          <p:nvPr/>
        </p:nvCxnSpPr>
        <p:spPr>
          <a:xfrm>
            <a:off x="6132875" y="2132856"/>
            <a:ext cx="6480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E67C68-83BD-40F9-AD8D-B747D4CCD659}"/>
              </a:ext>
            </a:extLst>
          </p:cNvPr>
          <p:cNvSpPr txBox="1"/>
          <p:nvPr/>
        </p:nvSpPr>
        <p:spPr>
          <a:xfrm>
            <a:off x="1991544" y="332656"/>
            <a:ext cx="4104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3. </a:t>
            </a:r>
            <a:r>
              <a:rPr lang="ko-KR" altLang="en-US" sz="2500" b="1" dirty="0"/>
              <a:t>배경음악 추가 선택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F861E9-7E1E-4738-ADDA-48154DB66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1371" y1="47570" x2="71371" y2="47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90" y="7500"/>
            <a:ext cx="1879150" cy="14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68074" y="318368"/>
            <a:ext cx="699006" cy="766212"/>
            <a:chOff x="6030022" y="3434698"/>
            <a:chExt cx="382688" cy="378300"/>
          </a:xfrm>
        </p:grpSpPr>
        <p:sp>
          <p:nvSpPr>
            <p:cNvPr id="17" name="직사각형 16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텍스트 개체 틀 1"/>
          <p:cNvSpPr txBox="1">
            <a:spLocks noGrp="1"/>
          </p:cNvSpPr>
          <p:nvPr>
            <p:ph type="ctrTitle"/>
          </p:nvPr>
        </p:nvSpPr>
        <p:spPr>
          <a:xfrm>
            <a:off x="1327150" y="387454"/>
            <a:ext cx="5704954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진행 과정 및 결과 </a:t>
            </a:r>
            <a:endParaRPr lang="ko-KR" altLang="en-US" sz="36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2" name="텍스트 상자 4"/>
          <p:cNvSpPr txBox="1">
            <a:spLocks/>
          </p:cNvSpPr>
          <p:nvPr/>
        </p:nvSpPr>
        <p:spPr>
          <a:xfrm>
            <a:off x="595764" y="1248864"/>
            <a:ext cx="4492124" cy="56806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R="0" lvl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2.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프로젝트 진행 과정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  <a:p>
            <a:pPr marL="514350" marR="0" lvl="0" indent="-51435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  <a:p>
            <a:pPr marL="0" marR="0" lvl="0" indent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505151"/>
              </p:ext>
            </p:extLst>
          </p:nvPr>
        </p:nvGraphicFramePr>
        <p:xfrm>
          <a:off x="616052" y="1982718"/>
          <a:ext cx="11072540" cy="4060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254">
                  <a:extLst>
                    <a:ext uri="{9D8B030D-6E8A-4147-A177-3AD203B41FA5}">
                      <a16:colId xmlns:a16="http://schemas.microsoft.com/office/drawing/2014/main" val="1280361908"/>
                    </a:ext>
                  </a:extLst>
                </a:gridCol>
                <a:gridCol w="1060326">
                  <a:extLst>
                    <a:ext uri="{9D8B030D-6E8A-4147-A177-3AD203B41FA5}">
                      <a16:colId xmlns:a16="http://schemas.microsoft.com/office/drawing/2014/main" val="1728217916"/>
                    </a:ext>
                  </a:extLst>
                </a:gridCol>
                <a:gridCol w="1154182">
                  <a:extLst>
                    <a:ext uri="{9D8B030D-6E8A-4147-A177-3AD203B41FA5}">
                      <a16:colId xmlns:a16="http://schemas.microsoft.com/office/drawing/2014/main" val="882730331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3652591596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1425766527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3529608533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940690074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1205915494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1114504928"/>
                    </a:ext>
                  </a:extLst>
                </a:gridCol>
                <a:gridCol w="1107254">
                  <a:extLst>
                    <a:ext uri="{9D8B030D-6E8A-4147-A177-3AD203B41FA5}">
                      <a16:colId xmlns:a16="http://schemas.microsoft.com/office/drawing/2014/main" val="2983416093"/>
                    </a:ext>
                  </a:extLst>
                </a:gridCol>
              </a:tblGrid>
              <a:tr h="77276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음악 삽입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키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게임 오버 </a:t>
                      </a:r>
                      <a:r>
                        <a:rPr lang="ko-KR" altLang="en-US" dirty="0" err="1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팝업창</a:t>
                      </a:r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멀티플레이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시작화면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메인</a:t>
                      </a:r>
                      <a:r>
                        <a:rPr lang="ko-KR" altLang="en-US" baseline="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 게임 디자인</a:t>
                      </a:r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효과음</a:t>
                      </a:r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/BGM 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체크박스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점수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배경음악 선택 옵션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61208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1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30153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2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59509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3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3846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4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552603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5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48206"/>
                  </a:ext>
                </a:extLst>
              </a:tr>
              <a:tr h="39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6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04469"/>
                  </a:ext>
                </a:extLst>
              </a:tr>
              <a:tr h="389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7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20831"/>
                  </a:ext>
                </a:extLst>
              </a:tr>
              <a:tr h="389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8</a:t>
                      </a:r>
                      <a:r>
                        <a:rPr lang="ko-KR" altLang="en-US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Ⅴ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8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83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7C145B-FC56-48E7-AFC6-3C120A9BEDEF}"/>
              </a:ext>
            </a:extLst>
          </p:cNvPr>
          <p:cNvGrpSpPr/>
          <p:nvPr/>
        </p:nvGrpSpPr>
        <p:grpSpPr>
          <a:xfrm>
            <a:off x="891191" y="243722"/>
            <a:ext cx="699006" cy="766212"/>
            <a:chOff x="6030022" y="3434698"/>
            <a:chExt cx="382688" cy="3783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4F731E-7371-4B80-92ED-445F3C2DE2E8}"/>
                </a:ext>
              </a:extLst>
            </p:cNvPr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1C6A330-FB06-4383-B536-A2D1AC5E0A3C}"/>
                </a:ext>
              </a:extLst>
            </p:cNvPr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DFBAF8-EE12-4532-BA96-2525EBDB95F4}"/>
                </a:ext>
              </a:extLst>
            </p:cNvPr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8F843D-4463-4A09-89F7-240159D75B5A}"/>
                </a:ext>
              </a:extLst>
            </p:cNvPr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7AE264E3-3593-4069-807E-BEC6FF3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37400" r="33201" b="36350"/>
          <a:stretch/>
        </p:blipFill>
        <p:spPr>
          <a:xfrm>
            <a:off x="745218" y="1291550"/>
            <a:ext cx="1430859" cy="1430859"/>
          </a:xfrm>
          <a:prstGeom prst="rect">
            <a:avLst/>
          </a:prstGeom>
        </p:spPr>
      </p:pic>
      <p:pic>
        <p:nvPicPr>
          <p:cNvPr id="29" name="그림 28" descr="사람, 착용, 의류, 가장이(가) 표시된 사진&#10;&#10;자동 생성된 설명">
            <a:extLst>
              <a:ext uri="{FF2B5EF4-FFF2-40B4-BE49-F238E27FC236}">
                <a16:creationId xmlns:a16="http://schemas.microsoft.com/office/drawing/2014/main" id="{D9DEDA33-F852-43B6-9751-1ED502594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" y="2875331"/>
            <a:ext cx="2012821" cy="2012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F514AE-AED0-440A-836D-CDA78047BA66}"/>
              </a:ext>
            </a:extLst>
          </p:cNvPr>
          <p:cNvSpPr txBox="1"/>
          <p:nvPr/>
        </p:nvSpPr>
        <p:spPr>
          <a:xfrm>
            <a:off x="2696109" y="1349977"/>
            <a:ext cx="7912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화면</a:t>
            </a:r>
            <a:r>
              <a:rPr lang="en-US" altLang="ko-KR" dirty="0"/>
              <a:t>, </a:t>
            </a:r>
            <a:r>
              <a:rPr lang="ko-KR" altLang="en-US" dirty="0"/>
              <a:t>메인 화면</a:t>
            </a:r>
            <a:r>
              <a:rPr lang="en-US" altLang="ko-KR" dirty="0"/>
              <a:t>, </a:t>
            </a:r>
            <a:r>
              <a:rPr lang="ko-KR" altLang="en-US" dirty="0"/>
              <a:t>종료 화면 디자인</a:t>
            </a:r>
            <a:endParaRPr lang="en-US" altLang="ko-KR" dirty="0"/>
          </a:p>
          <a:p>
            <a:r>
              <a:rPr lang="ko-KR" altLang="en-US" dirty="0"/>
              <a:t>게임 시작 화면 기능 구현</a:t>
            </a:r>
            <a:r>
              <a:rPr lang="en-US" altLang="ko-KR" dirty="0"/>
              <a:t>, </a:t>
            </a:r>
            <a:r>
              <a:rPr lang="ko-KR" altLang="en-US" dirty="0"/>
              <a:t>블록 색상 변경</a:t>
            </a:r>
            <a:endParaRPr lang="en-US" altLang="ko-KR" dirty="0"/>
          </a:p>
          <a:p>
            <a:r>
              <a:rPr lang="ko-KR" altLang="en-US" dirty="0"/>
              <a:t>효과음과 배경음악 체크박스 기능 담당</a:t>
            </a:r>
            <a:endParaRPr lang="en-US" altLang="ko-KR" dirty="0"/>
          </a:p>
          <a:p>
            <a:r>
              <a:rPr lang="ko-KR" altLang="en-US" dirty="0"/>
              <a:t>효과음 녹음 및 목소리 사용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r>
              <a:rPr lang="en-US" altLang="ko-KR" dirty="0"/>
              <a:t>, </a:t>
            </a:r>
            <a:r>
              <a:rPr lang="ko-KR" altLang="en-US" dirty="0"/>
              <a:t>최종 보고서 작성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AB1CC1-6EE2-4961-9EE1-A758B3F08C25}"/>
              </a:ext>
            </a:extLst>
          </p:cNvPr>
          <p:cNvSpPr txBox="1"/>
          <p:nvPr/>
        </p:nvSpPr>
        <p:spPr>
          <a:xfrm>
            <a:off x="2711624" y="4979663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키 설정 기능 담당</a:t>
            </a:r>
            <a:endParaRPr lang="en-US" altLang="ko-KR" dirty="0"/>
          </a:p>
          <a:p>
            <a:r>
              <a:rPr lang="en-US" altLang="ko-KR" dirty="0"/>
              <a:t>BGM </a:t>
            </a:r>
            <a:r>
              <a:rPr lang="ko-KR" altLang="en-US" dirty="0"/>
              <a:t>선택 기능 담당</a:t>
            </a:r>
            <a:endParaRPr lang="en-US" altLang="ko-KR" dirty="0"/>
          </a:p>
          <a:p>
            <a:r>
              <a:rPr lang="ko-KR" altLang="en-US" dirty="0"/>
              <a:t>점수 표시</a:t>
            </a:r>
            <a:r>
              <a:rPr lang="en-US" altLang="ko-KR" dirty="0"/>
              <a:t>, </a:t>
            </a:r>
            <a:r>
              <a:rPr lang="ko-KR" altLang="en-US" dirty="0" err="1"/>
              <a:t>콤보점수</a:t>
            </a:r>
            <a:r>
              <a:rPr lang="ko-KR" altLang="en-US" dirty="0"/>
              <a:t> 담당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제작 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r>
              <a:rPr lang="en-US" altLang="ko-KR" dirty="0"/>
              <a:t>, </a:t>
            </a:r>
            <a:r>
              <a:rPr lang="ko-KR" altLang="en-US" dirty="0"/>
              <a:t>최종 보고서 작성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12B160-0729-4EDC-B16B-49AD7F9659D2}"/>
              </a:ext>
            </a:extLst>
          </p:cNvPr>
          <p:cNvSpPr txBox="1"/>
          <p:nvPr/>
        </p:nvSpPr>
        <p:spPr>
          <a:xfrm>
            <a:off x="2660306" y="3107216"/>
            <a:ext cx="6530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매주 </a:t>
            </a:r>
            <a:r>
              <a:rPr lang="en-US" altLang="ko-KR" dirty="0"/>
              <a:t>Progress Report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 err="1"/>
              <a:t>해야할</a:t>
            </a:r>
            <a:r>
              <a:rPr lang="ko-KR" altLang="en-US" dirty="0"/>
              <a:t> 목표와 작업량</a:t>
            </a:r>
            <a:r>
              <a:rPr lang="en-US" altLang="ko-KR" dirty="0"/>
              <a:t>, </a:t>
            </a:r>
            <a:r>
              <a:rPr lang="ko-KR" altLang="en-US" dirty="0"/>
              <a:t>역할 분배</a:t>
            </a:r>
            <a:endParaRPr lang="en-US" altLang="ko-KR" dirty="0"/>
          </a:p>
          <a:p>
            <a:r>
              <a:rPr lang="ko-KR" altLang="en-US" dirty="0"/>
              <a:t>상대방 화면 </a:t>
            </a:r>
            <a:r>
              <a:rPr lang="ko-KR" altLang="en-US" dirty="0" err="1"/>
              <a:t>받아오기</a:t>
            </a:r>
            <a:r>
              <a:rPr lang="en-US" altLang="ko-KR" dirty="0"/>
              <a:t>,</a:t>
            </a:r>
            <a:r>
              <a:rPr lang="ko-KR" altLang="en-US" dirty="0"/>
              <a:t> 게임 종료 팝업과 효과음 담당</a:t>
            </a:r>
            <a:endParaRPr lang="en-US" altLang="ko-KR" dirty="0"/>
          </a:p>
          <a:p>
            <a:r>
              <a:rPr lang="ko-KR" altLang="en-US" dirty="0"/>
              <a:t>배경음악 및 효과음 기능 담당</a:t>
            </a:r>
            <a:r>
              <a:rPr lang="en-US" altLang="ko-KR" dirty="0"/>
              <a:t>, BGM </a:t>
            </a:r>
            <a:r>
              <a:rPr lang="ko-KR" altLang="en-US" dirty="0"/>
              <a:t>전환 담당</a:t>
            </a:r>
            <a:endParaRPr lang="en-US" altLang="ko-KR" dirty="0"/>
          </a:p>
          <a:p>
            <a:r>
              <a:rPr lang="ko-KR" altLang="en-US" dirty="0"/>
              <a:t>효과음 녹음</a:t>
            </a:r>
            <a:r>
              <a:rPr lang="en-US" altLang="ko-KR" dirty="0"/>
              <a:t>, PPT</a:t>
            </a:r>
            <a:r>
              <a:rPr lang="ko-KR" altLang="en-US" dirty="0"/>
              <a:t>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r>
              <a:rPr lang="en-US" altLang="ko-KR" dirty="0"/>
              <a:t>, </a:t>
            </a:r>
            <a:r>
              <a:rPr lang="ko-KR" altLang="en-US" dirty="0"/>
              <a:t>최종보고서 작성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40882-DDC2-4ACF-BD2B-676B6B1623AD}"/>
              </a:ext>
            </a:extLst>
          </p:cNvPr>
          <p:cNvSpPr txBox="1"/>
          <p:nvPr/>
        </p:nvSpPr>
        <p:spPr>
          <a:xfrm>
            <a:off x="9190313" y="18223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예쁨 담당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E4CCA-C6C9-4525-9401-8C7B832DB6B1}"/>
              </a:ext>
            </a:extLst>
          </p:cNvPr>
          <p:cNvSpPr txBox="1"/>
          <p:nvPr/>
        </p:nvSpPr>
        <p:spPr>
          <a:xfrm>
            <a:off x="9184506" y="364322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귀여움 담당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7592B-E7D6-44CE-A6D1-296E95A42A98}"/>
              </a:ext>
            </a:extLst>
          </p:cNvPr>
          <p:cNvSpPr txBox="1"/>
          <p:nvPr/>
        </p:nvSpPr>
        <p:spPr>
          <a:xfrm>
            <a:off x="9264352" y="530297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멋짐 담당</a:t>
            </a:r>
          </a:p>
        </p:txBody>
      </p:sp>
      <p:sp>
        <p:nvSpPr>
          <p:cNvPr id="37" name="말풍선: 사각형 36">
            <a:extLst>
              <a:ext uri="{FF2B5EF4-FFF2-40B4-BE49-F238E27FC236}">
                <a16:creationId xmlns:a16="http://schemas.microsoft.com/office/drawing/2014/main" id="{3E353C70-DB8D-478A-BA29-15C61F053371}"/>
              </a:ext>
            </a:extLst>
          </p:cNvPr>
          <p:cNvSpPr/>
          <p:nvPr/>
        </p:nvSpPr>
        <p:spPr>
          <a:xfrm>
            <a:off x="2300266" y="1249328"/>
            <a:ext cx="8864461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51B4506D-A1EA-477D-A362-8FED408AEF69}"/>
              </a:ext>
            </a:extLst>
          </p:cNvPr>
          <p:cNvSpPr/>
          <p:nvPr/>
        </p:nvSpPr>
        <p:spPr>
          <a:xfrm>
            <a:off x="2324011" y="2978707"/>
            <a:ext cx="8864461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F22FC6C8-F424-42E1-9071-DD4354CE23F9}"/>
              </a:ext>
            </a:extLst>
          </p:cNvPr>
          <p:cNvSpPr/>
          <p:nvPr/>
        </p:nvSpPr>
        <p:spPr>
          <a:xfrm>
            <a:off x="2331686" y="4718783"/>
            <a:ext cx="8864461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텍스트 개체 틀 1">
            <a:extLst>
              <a:ext uri="{FF2B5EF4-FFF2-40B4-BE49-F238E27FC236}">
                <a16:creationId xmlns:a16="http://schemas.microsoft.com/office/drawing/2014/main" id="{881A36EA-AE3E-4E38-B88C-34140956410A}"/>
              </a:ext>
            </a:extLst>
          </p:cNvPr>
          <p:cNvSpPr txBox="1">
            <a:spLocks/>
          </p:cNvSpPr>
          <p:nvPr/>
        </p:nvSpPr>
        <p:spPr>
          <a:xfrm>
            <a:off x="1939700" y="387454"/>
            <a:ext cx="5704954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 lnSpcReduction="10000"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진행 역할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A5AF3E3-AFB3-4D97-B3F5-DD4E9032F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1" y="4772074"/>
            <a:ext cx="987275" cy="13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9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55843" y="404664"/>
            <a:ext cx="699006" cy="766212"/>
            <a:chOff x="6030022" y="3434698"/>
            <a:chExt cx="382688" cy="378300"/>
          </a:xfrm>
        </p:grpSpPr>
        <p:sp>
          <p:nvSpPr>
            <p:cNvPr id="17" name="직사각형 16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텍스트 개체 틀 1"/>
          <p:cNvSpPr txBox="1">
            <a:spLocks noGrp="1"/>
          </p:cNvSpPr>
          <p:nvPr>
            <p:ph type="ctrTitle"/>
          </p:nvPr>
        </p:nvSpPr>
        <p:spPr>
          <a:xfrm>
            <a:off x="1327150" y="506095"/>
            <a:ext cx="6209010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결과</a:t>
            </a:r>
            <a:endParaRPr lang="ko-KR" altLang="en-US" sz="36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22" name="텍스트 상자 4"/>
          <p:cNvSpPr txBox="1">
            <a:spLocks/>
          </p:cNvSpPr>
          <p:nvPr/>
        </p:nvSpPr>
        <p:spPr>
          <a:xfrm>
            <a:off x="595591" y="1145635"/>
            <a:ext cx="9779818" cy="56806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3.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Github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의 활용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  <a:p>
            <a:pPr marL="0" marR="0" lvl="0" indent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AA3BC-4F80-410B-AE16-DAE69FC9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8" y="1823350"/>
            <a:ext cx="6979078" cy="354328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8E61F15-BBFA-4F32-BDF5-A81DB5DE28B5}"/>
              </a:ext>
            </a:extLst>
          </p:cNvPr>
          <p:cNvSpPr/>
          <p:nvPr/>
        </p:nvSpPr>
        <p:spPr>
          <a:xfrm>
            <a:off x="1080605" y="3019777"/>
            <a:ext cx="864096" cy="792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B9938-0B87-4B69-8DFC-1E22AEDF5866}"/>
              </a:ext>
            </a:extLst>
          </p:cNvPr>
          <p:cNvSpPr txBox="1"/>
          <p:nvPr/>
        </p:nvSpPr>
        <p:spPr>
          <a:xfrm>
            <a:off x="8040215" y="2153751"/>
            <a:ext cx="316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220 / 30 = 7.3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6FB26-9034-4263-83A6-6F3F7C08D8C4}"/>
              </a:ext>
            </a:extLst>
          </p:cNvPr>
          <p:cNvSpPr txBox="1"/>
          <p:nvPr/>
        </p:nvSpPr>
        <p:spPr>
          <a:xfrm>
            <a:off x="8059174" y="3019777"/>
            <a:ext cx="38694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하루에 최소 </a:t>
            </a:r>
            <a:r>
              <a:rPr lang="en-US" altLang="ko-KR" sz="6000" b="1" dirty="0">
                <a:solidFill>
                  <a:srgbClr val="FF0000"/>
                </a:solidFill>
              </a:rPr>
              <a:t>7</a:t>
            </a:r>
            <a:r>
              <a:rPr lang="ko-KR" altLang="en-US" sz="3000" dirty="0"/>
              <a:t>번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프로젝트와</a:t>
            </a:r>
            <a:endParaRPr lang="en-US" altLang="ko-KR" sz="3000" dirty="0"/>
          </a:p>
          <a:p>
            <a:r>
              <a:rPr lang="ko-KR" altLang="en-US" sz="3000" dirty="0"/>
              <a:t>김동호 교수님을 생각</a:t>
            </a:r>
          </a:p>
        </p:txBody>
      </p:sp>
    </p:spTree>
    <p:extLst>
      <p:ext uri="{BB962C8B-B14F-4D97-AF65-F5344CB8AC3E}">
        <p14:creationId xmlns:p14="http://schemas.microsoft.com/office/powerpoint/2010/main" val="4193521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9"/>
          <p:cNvSpPr txBox="1">
            <a:spLocks noGrp="1"/>
          </p:cNvSpPr>
          <p:nvPr>
            <p:ph type="subTitle" idx="7"/>
          </p:nvPr>
        </p:nvSpPr>
        <p:spPr>
          <a:xfrm>
            <a:off x="3863752" y="1565156"/>
            <a:ext cx="575649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하나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프로젝트 소개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1" name="부제목 10"/>
          <p:cNvSpPr txBox="1">
            <a:spLocks noGrp="1"/>
          </p:cNvSpPr>
          <p:nvPr>
            <p:ph type="subTitle" idx="8"/>
          </p:nvPr>
        </p:nvSpPr>
        <p:spPr>
          <a:xfrm>
            <a:off x="3870471" y="3001134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둘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프로젝트 진행 과정 및 결과 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2" name="부제목 11"/>
          <p:cNvSpPr txBox="1">
            <a:spLocks noGrp="1"/>
          </p:cNvSpPr>
          <p:nvPr>
            <p:ph type="subTitle" idx="9"/>
          </p:nvPr>
        </p:nvSpPr>
        <p:spPr>
          <a:xfrm>
            <a:off x="3870471" y="4373468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 프로젝트를 마치며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78507" y="1415157"/>
            <a:ext cx="1019520" cy="744310"/>
            <a:chOff x="5905783" y="2674093"/>
            <a:chExt cx="563880" cy="382688"/>
          </a:xfrm>
          <a:solidFill>
            <a:schemeClr val="bg2">
              <a:lumMod val="90000"/>
            </a:schemeClr>
          </a:solidFill>
        </p:grpSpPr>
        <p:sp>
          <p:nvSpPr>
            <p:cNvPr id="16" name="직사각형 15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0461" y="2882994"/>
            <a:ext cx="699006" cy="766212"/>
            <a:chOff x="6030022" y="3434698"/>
            <a:chExt cx="382688" cy="378300"/>
          </a:xfrm>
          <a:solidFill>
            <a:schemeClr val="bg2">
              <a:lumMod val="9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678507" y="4242208"/>
            <a:ext cx="1019520" cy="720165"/>
            <a:chOff x="5900707" y="4193619"/>
            <a:chExt cx="574032" cy="378300"/>
          </a:xfrm>
        </p:grpSpPr>
        <p:sp>
          <p:nvSpPr>
            <p:cNvPr id="26" name="직사각형 25"/>
            <p:cNvSpPr/>
            <p:nvPr/>
          </p:nvSpPr>
          <p:spPr>
            <a:xfrm flipH="1" flipV="1">
              <a:off x="6283395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 flipV="1">
              <a:off x="6092051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 flipV="1">
              <a:off x="5900707" y="438327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 flipV="1">
              <a:off x="5900707" y="419361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17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7550" y="376739"/>
            <a:ext cx="1019520" cy="720165"/>
            <a:chOff x="5900707" y="4193619"/>
            <a:chExt cx="574032" cy="378300"/>
          </a:xfrm>
        </p:grpSpPr>
        <p:sp>
          <p:nvSpPr>
            <p:cNvPr id="13" name="직사각형 12"/>
            <p:cNvSpPr/>
            <p:nvPr/>
          </p:nvSpPr>
          <p:spPr>
            <a:xfrm flipH="1" flipV="1">
              <a:off x="6283395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H="1" flipV="1">
              <a:off x="6092051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flipH="1" flipV="1">
              <a:off x="5900707" y="438327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flipH="1" flipV="1">
              <a:off x="5900707" y="419361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텍스트 상자 4"/>
          <p:cNvSpPr txBox="1">
            <a:spLocks/>
          </p:cNvSpPr>
          <p:nvPr/>
        </p:nvSpPr>
        <p:spPr>
          <a:xfrm>
            <a:off x="1791417" y="579458"/>
            <a:ext cx="4846562" cy="79889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R="0" lvl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오픈소스와 함께 성장한 우리들</a:t>
            </a:r>
            <a:r>
              <a:rPr lang="en-US" altLang="ko-KR" sz="2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,,,  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ix_서울남산 장체B" panose="02020603020101020101" pitchFamily="18" charset="-128"/>
              <a:ea typeface="Pix_서울남산 장체B" panose="02020603020101020101" pitchFamily="18" charset="-128"/>
            </a:endParaRPr>
          </a:p>
          <a:p>
            <a:pPr marL="0" marR="0" lvl="0" indent="0" algn="l" defTabSz="5080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ix_서울남산 장체B" panose="02020603020101020101" pitchFamily="18" charset="-128"/>
                <a:ea typeface="Pix_서울남산 장체B" panose="02020603020101020101" pitchFamily="18" charset="-128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37400" r="33201" b="36350"/>
          <a:stretch/>
        </p:blipFill>
        <p:spPr>
          <a:xfrm>
            <a:off x="465468" y="1281464"/>
            <a:ext cx="1430859" cy="1430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5800" y="1453943"/>
            <a:ext cx="85484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게임을 해보기만 했었지 직접 만들어 보니 </a:t>
            </a:r>
            <a:r>
              <a:rPr lang="ko-KR" altLang="en-US" sz="1600" dirty="0">
                <a:solidFill>
                  <a:srgbClr val="FF0000"/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사용자 입장에서 생각</a:t>
            </a:r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하고 그 아이디어를 코드로 옮기는 게</a:t>
            </a:r>
            <a:r>
              <a:rPr lang="en-US" altLang="ko-KR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</a:t>
            </a:r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쉽지 않았다</a:t>
            </a:r>
            <a:r>
              <a:rPr lang="en-US" altLang="ko-KR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. </a:t>
            </a:r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이제 게임이 아니라 단순히 인터넷 브라우저를 열더라도 </a:t>
            </a:r>
            <a:r>
              <a:rPr lang="ko-KR" altLang="en-US" sz="1600" dirty="0">
                <a:solidFill>
                  <a:srgbClr val="FF0000"/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버튼 하나 하나에 개발자의 생각과</a:t>
            </a:r>
            <a:r>
              <a:rPr lang="en-US" altLang="ko-KR" sz="1600" dirty="0">
                <a:solidFill>
                  <a:srgbClr val="FF0000"/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인내가 담겨 있다</a:t>
            </a:r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고 생각하니 그동안 프로그램이 잘 안되면 불평하던 나를 반성했다</a:t>
            </a:r>
            <a:r>
              <a:rPr lang="en-US" altLang="ko-KR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. </a:t>
            </a:r>
            <a:r>
              <a:rPr lang="ko-KR" altLang="en-US" sz="1600" dirty="0"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부족한 프로그래밍 실력이라 눈에 띄게 변화된 모습을 구현하지 못 한 것이 아쉽다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C2E3E-8C58-4787-B93B-09E6ED99F1EC}"/>
              </a:ext>
            </a:extLst>
          </p:cNvPr>
          <p:cNvSpPr txBox="1"/>
          <p:nvPr/>
        </p:nvSpPr>
        <p:spPr>
          <a:xfrm>
            <a:off x="1987804" y="3078158"/>
            <a:ext cx="886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배운 점 </a:t>
            </a:r>
            <a:r>
              <a:rPr lang="en-US" altLang="ko-KR" dirty="0"/>
              <a:t>: </a:t>
            </a:r>
            <a:r>
              <a:rPr lang="ko-KR" altLang="en-US" dirty="0"/>
              <a:t>개발자에게 오픈소스가 얼마나 중요한 자원인지 배웠다</a:t>
            </a:r>
            <a:r>
              <a:rPr lang="en-US" altLang="ko-KR" dirty="0"/>
              <a:t>. </a:t>
            </a:r>
            <a:r>
              <a:rPr lang="ko-KR" altLang="en-US" dirty="0"/>
              <a:t>책이 도서관에 모여 있는 것처럼 오픈소스들이 인터넷에 무궁무진해서 언제든지 열어서 배울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E6CE2-DDFA-4F32-B14D-5D19D16E582E}"/>
              </a:ext>
            </a:extLst>
          </p:cNvPr>
          <p:cNvSpPr txBox="1"/>
          <p:nvPr/>
        </p:nvSpPr>
        <p:spPr>
          <a:xfrm>
            <a:off x="1987804" y="3742939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느낀 점 </a:t>
            </a:r>
            <a:r>
              <a:rPr lang="en-US" altLang="ko-KR" dirty="0"/>
              <a:t>: ( </a:t>
            </a:r>
            <a:r>
              <a:rPr lang="ko-KR" altLang="en-US" dirty="0"/>
              <a:t>김동호 교수님의 지도 </a:t>
            </a:r>
            <a:r>
              <a:rPr lang="en-US" altLang="ko-KR" dirty="0"/>
              <a:t>+ </a:t>
            </a:r>
            <a:r>
              <a:rPr lang="ko-KR" altLang="en-US" dirty="0"/>
              <a:t>오픈소스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Google.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B335-5F6B-4F7B-AEDE-BE459109CBE4}"/>
              </a:ext>
            </a:extLst>
          </p:cNvPr>
          <p:cNvSpPr txBox="1"/>
          <p:nvPr/>
        </p:nvSpPr>
        <p:spPr>
          <a:xfrm>
            <a:off x="2017402" y="4132741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아쉬운 점 </a:t>
            </a:r>
            <a:r>
              <a:rPr lang="en-US" altLang="ko-KR" dirty="0"/>
              <a:t>: </a:t>
            </a:r>
            <a:r>
              <a:rPr lang="ko-KR" altLang="en-US" dirty="0"/>
              <a:t>나는</a:t>
            </a:r>
            <a:r>
              <a:rPr lang="en-US" altLang="ko-KR" dirty="0"/>
              <a:t> </a:t>
            </a:r>
            <a:r>
              <a:rPr lang="ko-KR" altLang="en-US" dirty="0"/>
              <a:t>왜 이제서야 이 수업을 들었는가</a:t>
            </a:r>
          </a:p>
        </p:txBody>
      </p:sp>
      <p:pic>
        <p:nvPicPr>
          <p:cNvPr id="11" name="그림 10" descr="사람, 착용, 의류, 가장이(가) 표시된 사진&#10;&#10;자동 생성된 설명">
            <a:extLst>
              <a:ext uri="{FF2B5EF4-FFF2-40B4-BE49-F238E27FC236}">
                <a16:creationId xmlns:a16="http://schemas.microsoft.com/office/drawing/2014/main" id="{3F2F38FA-F636-4475-8BD4-ACF8E461F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9" y="2845149"/>
            <a:ext cx="2012821" cy="2012821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641663D-9FA7-49CC-A814-262E1B7151EE}"/>
              </a:ext>
            </a:extLst>
          </p:cNvPr>
          <p:cNvSpPr/>
          <p:nvPr/>
        </p:nvSpPr>
        <p:spPr>
          <a:xfrm>
            <a:off x="1942900" y="1303351"/>
            <a:ext cx="9257992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0EA7D11B-35E1-480E-8F7E-1BEFAC3D818C}"/>
              </a:ext>
            </a:extLst>
          </p:cNvPr>
          <p:cNvSpPr/>
          <p:nvPr/>
        </p:nvSpPr>
        <p:spPr>
          <a:xfrm>
            <a:off x="1966645" y="3032730"/>
            <a:ext cx="9234247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B4366F-1903-4FEE-A0E4-649B36CC73BF}"/>
              </a:ext>
            </a:extLst>
          </p:cNvPr>
          <p:cNvSpPr/>
          <p:nvPr/>
        </p:nvSpPr>
        <p:spPr>
          <a:xfrm>
            <a:off x="1974320" y="4772806"/>
            <a:ext cx="9234247" cy="1563685"/>
          </a:xfrm>
          <a:prstGeom prst="wedgeRectCallout">
            <a:avLst>
              <a:gd name="adj1" fmla="val -53094"/>
              <a:gd name="adj2" fmla="val -14323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14B11-8415-474D-8633-C2482DB7D301}"/>
              </a:ext>
            </a:extLst>
          </p:cNvPr>
          <p:cNvSpPr txBox="1"/>
          <p:nvPr/>
        </p:nvSpPr>
        <p:spPr>
          <a:xfrm>
            <a:off x="2063553" y="490608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배운 점</a:t>
            </a:r>
            <a:r>
              <a:rPr lang="en-US" altLang="ko-KR" dirty="0"/>
              <a:t> : </a:t>
            </a:r>
            <a:r>
              <a:rPr lang="ko-KR" altLang="en-US" dirty="0" err="1"/>
              <a:t>깃헙</a:t>
            </a:r>
            <a:r>
              <a:rPr lang="en-US" altLang="ko-KR" dirty="0"/>
              <a:t>, </a:t>
            </a:r>
            <a:r>
              <a:rPr lang="ko-KR" altLang="en-US" dirty="0"/>
              <a:t>오픈소스 모든 것이 새로웠지만 이제 내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43040-B500-48B2-88FA-A92B9D7A90E8}"/>
              </a:ext>
            </a:extLst>
          </p:cNvPr>
          <p:cNvSpPr txBox="1"/>
          <p:nvPr/>
        </p:nvSpPr>
        <p:spPr>
          <a:xfrm>
            <a:off x="2063553" y="5366398"/>
            <a:ext cx="87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느낀 점</a:t>
            </a:r>
            <a:r>
              <a:rPr lang="en-US" altLang="ko-KR" dirty="0"/>
              <a:t> : </a:t>
            </a:r>
            <a:r>
              <a:rPr lang="ko-KR" altLang="en-US" dirty="0"/>
              <a:t>사소한 기능이라도 복잡한 코드로 이루어져 있다는 것을 느끼며 존경을 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C5C776-F2B2-4627-A3BC-51DFEBD2F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2" y="4772074"/>
            <a:ext cx="987275" cy="1347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5CAB9E-36FC-4B68-BCD4-21855133B8EF}"/>
              </a:ext>
            </a:extLst>
          </p:cNvPr>
          <p:cNvSpPr txBox="1"/>
          <p:nvPr/>
        </p:nvSpPr>
        <p:spPr>
          <a:xfrm>
            <a:off x="2063552" y="5809708"/>
            <a:ext cx="914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아쉬운 점 </a:t>
            </a:r>
            <a:r>
              <a:rPr lang="en-US" altLang="ko-KR" dirty="0"/>
              <a:t>: </a:t>
            </a:r>
            <a:r>
              <a:rPr lang="ko-KR" altLang="en-US" dirty="0"/>
              <a:t>기초만 배운 프로그래밍 실력이기에 깔끔하지 못한 코드를 작성한 것이 아쉽다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11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327150" y="148620"/>
            <a:ext cx="6501130" cy="1120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chemeClr val="tx1"/>
                </a:solidFill>
                <a:latin typeface="08서울남산체 B" charset="0"/>
                <a:ea typeface="08서울남산체 B" charset="0"/>
              </a:rPr>
              <a:t>목차</a:t>
            </a:r>
            <a:endParaRPr lang="ko-KR" altLang="en-US" sz="5865" b="0" cap="none" dirty="0">
              <a:solidFill>
                <a:schemeClr val="tx1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958850" y="404664"/>
            <a:ext cx="101600" cy="756285"/>
          </a:xfrm>
          <a:prstGeom prst="rect">
            <a:avLst/>
          </a:prstGeom>
          <a:solidFill>
            <a:srgbClr val="F04A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  <p:sp>
        <p:nvSpPr>
          <p:cNvPr id="10" name="부제목 9"/>
          <p:cNvSpPr txBox="1">
            <a:spLocks noGrp="1"/>
          </p:cNvSpPr>
          <p:nvPr>
            <p:ph type="subTitle" idx="7"/>
          </p:nvPr>
        </p:nvSpPr>
        <p:spPr>
          <a:xfrm>
            <a:off x="2715772" y="2209046"/>
            <a:ext cx="575649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하나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프로젝트 소개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1" name="부제목 10"/>
          <p:cNvSpPr txBox="1">
            <a:spLocks noGrp="1"/>
          </p:cNvSpPr>
          <p:nvPr>
            <p:ph type="subTitle" idx="8"/>
          </p:nvPr>
        </p:nvSpPr>
        <p:spPr>
          <a:xfrm>
            <a:off x="2722491" y="3645024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둘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프로젝트 진행 과정 및 결과 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2" name="부제목 11"/>
          <p:cNvSpPr txBox="1">
            <a:spLocks noGrp="1"/>
          </p:cNvSpPr>
          <p:nvPr>
            <p:ph type="subTitle" idx="9"/>
          </p:nvPr>
        </p:nvSpPr>
        <p:spPr>
          <a:xfrm>
            <a:off x="2722491" y="5017358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 프로젝트를 마치며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530527" y="2059047"/>
            <a:ext cx="1019520" cy="744310"/>
            <a:chOff x="5905783" y="2674093"/>
            <a:chExt cx="563880" cy="382688"/>
          </a:xfrm>
        </p:grpSpPr>
        <p:sp>
          <p:nvSpPr>
            <p:cNvPr id="16" name="직사각형 15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32481" y="3526884"/>
            <a:ext cx="699006" cy="766212"/>
            <a:chOff x="6030022" y="3434698"/>
            <a:chExt cx="382688" cy="378300"/>
          </a:xfrm>
        </p:grpSpPr>
        <p:sp>
          <p:nvSpPr>
            <p:cNvPr id="21" name="직사각형 20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30527" y="4886098"/>
            <a:ext cx="1019520" cy="720165"/>
            <a:chOff x="5900707" y="4193619"/>
            <a:chExt cx="574032" cy="378300"/>
          </a:xfrm>
        </p:grpSpPr>
        <p:sp>
          <p:nvSpPr>
            <p:cNvPr id="26" name="직사각형 25"/>
            <p:cNvSpPr/>
            <p:nvPr/>
          </p:nvSpPr>
          <p:spPr>
            <a:xfrm flipH="1" flipV="1">
              <a:off x="6283395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flipH="1" flipV="1">
              <a:off x="6092051" y="438225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flipH="1" flipV="1">
              <a:off x="5900707" y="438327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flipH="1" flipV="1">
              <a:off x="5900707" y="4193619"/>
              <a:ext cx="191344" cy="18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3728114" y="2658075"/>
            <a:ext cx="76835" cy="594995"/>
          </a:xfrm>
          <a:prstGeom prst="rect">
            <a:avLst/>
          </a:prstGeom>
          <a:solidFill>
            <a:srgbClr val="F04A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8256240" y="2617981"/>
            <a:ext cx="76835" cy="594995"/>
          </a:xfrm>
          <a:prstGeom prst="rect">
            <a:avLst/>
          </a:prstGeom>
          <a:solidFill>
            <a:srgbClr val="F04A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63A15-61C8-4351-AC3C-6640AF84D6D3}"/>
              </a:ext>
            </a:extLst>
          </p:cNvPr>
          <p:cNvSpPr txBox="1"/>
          <p:nvPr/>
        </p:nvSpPr>
        <p:spPr>
          <a:xfrm>
            <a:off x="4655859" y="256153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감사합니다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010150" y="2701925"/>
            <a:ext cx="2058035" cy="6356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QnA</a:t>
            </a:r>
            <a:endParaRPr lang="ko-KR" altLang="en-US" sz="60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4535805" y="2617981"/>
            <a:ext cx="76835" cy="594995"/>
          </a:xfrm>
          <a:prstGeom prst="rect">
            <a:avLst/>
          </a:prstGeom>
          <a:solidFill>
            <a:srgbClr val="F04A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7448550" y="2617981"/>
            <a:ext cx="76835" cy="594995"/>
          </a:xfrm>
          <a:prstGeom prst="rect">
            <a:avLst/>
          </a:prstGeom>
          <a:solidFill>
            <a:srgbClr val="F04A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92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9"/>
          <p:cNvSpPr txBox="1">
            <a:spLocks noGrp="1"/>
          </p:cNvSpPr>
          <p:nvPr>
            <p:ph type="subTitle" idx="7"/>
          </p:nvPr>
        </p:nvSpPr>
        <p:spPr>
          <a:xfrm>
            <a:off x="3763928" y="1628800"/>
            <a:ext cx="575649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하나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프로젝트 소개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1" name="부제목 10"/>
          <p:cNvSpPr txBox="1">
            <a:spLocks noGrp="1"/>
          </p:cNvSpPr>
          <p:nvPr>
            <p:ph type="subTitle" idx="8"/>
          </p:nvPr>
        </p:nvSpPr>
        <p:spPr>
          <a:xfrm>
            <a:off x="3770647" y="3064778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둘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프로젝트 진행 과정 및 결과 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2" name="부제목 11"/>
          <p:cNvSpPr txBox="1">
            <a:spLocks noGrp="1"/>
          </p:cNvSpPr>
          <p:nvPr>
            <p:ph type="subTitle" idx="9"/>
          </p:nvPr>
        </p:nvSpPr>
        <p:spPr>
          <a:xfrm>
            <a:off x="3770647" y="4437112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셋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 프로젝트를 마치며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579408" y="1479006"/>
            <a:ext cx="1019520" cy="744310"/>
            <a:chOff x="5905783" y="2674093"/>
            <a:chExt cx="563880" cy="382688"/>
          </a:xfrm>
        </p:grpSpPr>
        <p:sp>
          <p:nvSpPr>
            <p:cNvPr id="16" name="직사각형 15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580637" y="2946638"/>
            <a:ext cx="699006" cy="766212"/>
            <a:chOff x="6030022" y="3434698"/>
            <a:chExt cx="382688" cy="378300"/>
          </a:xfrm>
          <a:solidFill>
            <a:schemeClr val="bg2">
              <a:lumMod val="9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579408" y="4288829"/>
            <a:ext cx="1019520" cy="720165"/>
            <a:chOff x="5900707" y="4193619"/>
            <a:chExt cx="574032" cy="378300"/>
          </a:xfrm>
          <a:solidFill>
            <a:schemeClr val="bg2">
              <a:lumMod val="90000"/>
            </a:schemeClr>
          </a:solidFill>
        </p:grpSpPr>
        <p:sp>
          <p:nvSpPr>
            <p:cNvPr id="26" name="직사각형 25"/>
            <p:cNvSpPr/>
            <p:nvPr/>
          </p:nvSpPr>
          <p:spPr>
            <a:xfrm flipH="1" flipV="1">
              <a:off x="6283395" y="438225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 flipV="1">
              <a:off x="6092051" y="438225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 flipV="1">
              <a:off x="5900707" y="438327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 flipV="1">
              <a:off x="5900707" y="419361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0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3764" y="650909"/>
            <a:ext cx="6713066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프로젝트 소개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84282" y="377475"/>
            <a:ext cx="1019520" cy="744310"/>
            <a:chOff x="5905783" y="2674093"/>
            <a:chExt cx="563880" cy="382688"/>
          </a:xfrm>
        </p:grpSpPr>
        <p:sp>
          <p:nvSpPr>
            <p:cNvPr id="7" name="직사각형 6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A5EB40-63F5-4850-AA2D-9980A55097E7}"/>
              </a:ext>
            </a:extLst>
          </p:cNvPr>
          <p:cNvSpPr txBox="1"/>
          <p:nvPr/>
        </p:nvSpPr>
        <p:spPr>
          <a:xfrm>
            <a:off x="1415480" y="6021288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800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  <a:hlinkClick r:id="rId5"/>
              </a:rPr>
              <a:t>잘해보조팀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  <a:hlinkClick r:id="rId5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  <a:hlinkClick r:id="rId5"/>
              </a:rPr>
              <a:t>: https://github.com/CSID-DGU/2017-2-OSSP-jalhaebojo-2.git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pPr defTabSz="50800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기존 소스 코드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x_나눔바른펜 Bold" panose="020B0803000000000000" pitchFamily="34" charset="-128"/>
                <a:ea typeface="Pix_나눔바른펜 Bold" panose="020B0803000000000000" pitchFamily="34" charset="-128"/>
              </a:rPr>
              <a:t>: </a:t>
            </a:r>
            <a:r>
              <a:rPr lang="en-US" altLang="ko-KR" sz="1000" u="sng" dirty="0">
                <a:latin typeface="Pix_나눔바른펜 Bold" panose="020B0803000000000000" pitchFamily="34" charset="-128"/>
                <a:ea typeface="Pix_나눔바른펜 Bold" panose="020B0803000000000000" pitchFamily="34" charset="-128"/>
                <a:hlinkClick r:id="rId6"/>
              </a:rPr>
              <a:t>https://github.com/PSNB92/Tetris</a:t>
            </a:r>
            <a:endParaRPr lang="en-US" altLang="ko-KR" sz="1000" u="sng" dirty="0">
              <a:latin typeface="Pix_나눔바른펜 Bold" panose="020B0803000000000000" pitchFamily="34" charset="-128"/>
              <a:ea typeface="Pix_나눔바른펜 Bold" panose="020B0803000000000000" pitchFamily="34" charset="-128"/>
            </a:endParaRPr>
          </a:p>
          <a:p>
            <a:endParaRPr lang="ko-KR" altLang="en-US" sz="1000" dirty="0"/>
          </a:p>
        </p:txBody>
      </p:sp>
      <p:pic>
        <p:nvPicPr>
          <p:cNvPr id="12" name="잘해보조 시연 영상">
            <a:hlinkClick r:id="" action="ppaction://media"/>
            <a:extLst>
              <a:ext uri="{FF2B5EF4-FFF2-40B4-BE49-F238E27FC236}">
                <a16:creationId xmlns:a16="http://schemas.microsoft.com/office/drawing/2014/main" id="{9B4E8F20-9043-405D-A652-11F2B531C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1464" y="1777076"/>
            <a:ext cx="5616624" cy="3872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8771E4-7691-4BCE-8A80-4F88921AAFDB}"/>
              </a:ext>
            </a:extLst>
          </p:cNvPr>
          <p:cNvSpPr txBox="1"/>
          <p:nvPr/>
        </p:nvSpPr>
        <p:spPr>
          <a:xfrm>
            <a:off x="7536160" y="2492896"/>
            <a:ext cx="347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게임을 하는 것인가</a:t>
            </a:r>
            <a:endParaRPr lang="en-US" altLang="ko-KR" sz="3000" dirty="0"/>
          </a:p>
          <a:p>
            <a:r>
              <a:rPr lang="ko-KR" altLang="en-US" sz="3000" dirty="0"/>
              <a:t>수련을 하는 것인가</a:t>
            </a:r>
            <a:endParaRPr lang="en-US" altLang="ko-KR" sz="3000" dirty="0"/>
          </a:p>
          <a:p>
            <a:r>
              <a:rPr lang="ko-KR" altLang="en-US" sz="3000" dirty="0"/>
              <a:t>누굴 위한 게임인가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3AC1A-2063-404B-94E9-3A7C1BD76181}"/>
              </a:ext>
            </a:extLst>
          </p:cNvPr>
          <p:cNvSpPr txBox="1"/>
          <p:nvPr/>
        </p:nvSpPr>
        <p:spPr>
          <a:xfrm>
            <a:off x="1238472" y="140516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04168F-52BE-4B5D-8588-4846D94C6D50}"/>
              </a:ext>
            </a:extLst>
          </p:cNvPr>
          <p:cNvSpPr txBox="1"/>
          <p:nvPr/>
        </p:nvSpPr>
        <p:spPr>
          <a:xfrm>
            <a:off x="4943872" y="908720"/>
            <a:ext cx="7994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/>
              <a:t>Of the 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18D36-90F1-4B82-84DF-B545362AAE72}"/>
              </a:ext>
            </a:extLst>
          </p:cNvPr>
          <p:cNvSpPr txBox="1"/>
          <p:nvPr/>
        </p:nvSpPr>
        <p:spPr>
          <a:xfrm>
            <a:off x="1631504" y="2406194"/>
            <a:ext cx="36084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/>
              <a:t>Tetris</a:t>
            </a:r>
            <a:endParaRPr lang="ko-KR" altLang="en-US" sz="7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6389A-02A8-4B70-93EA-6A067CB6E47F}"/>
              </a:ext>
            </a:extLst>
          </p:cNvPr>
          <p:cNvSpPr txBox="1"/>
          <p:nvPr/>
        </p:nvSpPr>
        <p:spPr>
          <a:xfrm>
            <a:off x="4961838" y="2406193"/>
            <a:ext cx="5898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/>
              <a:t>By the 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664E7-C0A0-40F9-8EEA-F4B76C004A6E}"/>
              </a:ext>
            </a:extLst>
          </p:cNvPr>
          <p:cNvSpPr txBox="1"/>
          <p:nvPr/>
        </p:nvSpPr>
        <p:spPr>
          <a:xfrm>
            <a:off x="5032841" y="4111062"/>
            <a:ext cx="5756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/>
              <a:t>For the player</a:t>
            </a:r>
          </a:p>
        </p:txBody>
      </p:sp>
    </p:spTree>
    <p:extLst>
      <p:ext uri="{BB962C8B-B14F-4D97-AF65-F5344CB8AC3E}">
        <p14:creationId xmlns:p14="http://schemas.microsoft.com/office/powerpoint/2010/main" val="24129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12895"/>
              </p:ext>
            </p:extLst>
          </p:nvPr>
        </p:nvGraphicFramePr>
        <p:xfrm>
          <a:off x="1518719" y="1482483"/>
          <a:ext cx="9232932" cy="43385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08233">
                  <a:extLst>
                    <a:ext uri="{9D8B030D-6E8A-4147-A177-3AD203B41FA5}">
                      <a16:colId xmlns:a16="http://schemas.microsoft.com/office/drawing/2014/main" val="1669209335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1778148209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1586015546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2748307981"/>
                    </a:ext>
                  </a:extLst>
                </a:gridCol>
              </a:tblGrid>
              <a:tr h="20262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5416668"/>
                  </a:ext>
                </a:extLst>
              </a:tr>
              <a:tr h="84370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noProof="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noProof="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배경음악 삽입</a:t>
                      </a:r>
                      <a:endParaRPr lang="en-US" altLang="ko-KR" sz="2000" noProof="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키 설정 기능</a:t>
                      </a: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게임오버 팝업 창</a:t>
                      </a: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상대방 게임 화면 </a:t>
                      </a:r>
                      <a:endParaRPr lang="en-US" altLang="ko-KR" sz="20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693316"/>
                  </a:ext>
                </a:extLst>
              </a:tr>
              <a:tr h="1306529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음악을 삽입하여 게임의 </a:t>
                      </a:r>
                      <a:r>
                        <a:rPr kumimoji="0" lang="en-US" altLang="ko-KR" sz="18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Player</a:t>
                      </a:r>
                      <a:r>
                        <a:rPr kumimoji="0" lang="ko-KR" altLang="en-US" sz="18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의 흥미와 집중도 향상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Player</a:t>
                      </a:r>
                      <a:r>
                        <a:rPr lang="ko-KR" altLang="en-US" sz="18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가 원하는 버튼으로 게임 가능</a:t>
                      </a:r>
                      <a:endParaRPr lang="en-US" altLang="ko-KR" sz="1800" dirty="0"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  <a:p>
                      <a:pPr latinLnBrk="1"/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게임 종료를 알려주어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Player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의 기분 전환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상대방의 화면을 보면서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Player</a:t>
                      </a:r>
                      <a:r>
                        <a:rPr lang="ko-KR" altLang="en-US" sz="18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의 경쟁심</a:t>
                      </a:r>
                      <a:r>
                        <a:rPr lang="en-US" altLang="ko-KR" sz="18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, </a:t>
                      </a:r>
                      <a:r>
                        <a:rPr lang="ko-KR" altLang="en-US" sz="1800" dirty="0">
                          <a:latin typeface="Pix_나눔바른펜 Bold" panose="020B0803000000000000" pitchFamily="34" charset="-128"/>
                          <a:ea typeface="Pix_나눔바른펜 Bold" panose="020B0803000000000000" pitchFamily="34" charset="-128"/>
                        </a:rPr>
                        <a:t>승부욕 자극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ix_나눔바른펜 Bold" panose="020B0803000000000000" pitchFamily="34" charset="-128"/>
                        <a:ea typeface="Pix_나눔바른펜 Bold" panose="020B0803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002045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18718" y="666997"/>
            <a:ext cx="8825753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그래서 우리들은 이렇게 만들자</a:t>
            </a:r>
            <a:r>
              <a:rPr lang="en-US" altLang="ko-KR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!</a:t>
            </a:r>
            <a:endParaRPr lang="ko-KR" altLang="en-US" sz="3600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3338" y="384726"/>
            <a:ext cx="1019520" cy="744310"/>
            <a:chOff x="5905783" y="2674093"/>
            <a:chExt cx="563880" cy="382688"/>
          </a:xfrm>
        </p:grpSpPr>
        <p:sp>
          <p:nvSpPr>
            <p:cNvPr id="7" name="직사각형 6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solidFill>
              <a:srgbClr val="EA509D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85" y="1655010"/>
            <a:ext cx="1512168" cy="15121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18" y="1493923"/>
            <a:ext cx="1809097" cy="18090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86" y="1678420"/>
            <a:ext cx="1465348" cy="14653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82" y="1678420"/>
            <a:ext cx="1399976" cy="13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5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4E7E595D-EF3C-4214-A971-9611BA95B8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07468" y="514068"/>
            <a:ext cx="8856984" cy="569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508000"/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였으나 어쩌다 보니 </a:t>
            </a:r>
            <a:r>
              <a:rPr lang="en-US" altLang="ko-KR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6</a:t>
            </a:r>
            <a:r>
              <a:rPr lang="ko-KR" altLang="en-US" sz="3600" dirty="0">
                <a:solidFill>
                  <a:schemeClr val="tx1"/>
                </a:solidFill>
                <a:latin typeface="Pix_서울남산 장체EB" panose="02020603020101020101" pitchFamily="18" charset="-128"/>
                <a:ea typeface="Pix_서울남산 장체EB" panose="02020603020101020101" pitchFamily="18" charset="-128"/>
              </a:rPr>
              <a:t>개의 기능을 추가 개발하여 </a:t>
            </a:r>
            <a:endParaRPr lang="ko-KR" altLang="en-US" sz="3600" b="0" cap="none" dirty="0">
              <a:solidFill>
                <a:schemeClr val="tx1"/>
              </a:solidFill>
              <a:latin typeface="Pix_서울남산 장체EB" panose="02020603020101020101" pitchFamily="18" charset="-128"/>
              <a:ea typeface="Pix_서울남산 장체EB" panose="02020603020101020101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875B4-B4D8-4738-A89B-9652CDB95050}"/>
              </a:ext>
            </a:extLst>
          </p:cNvPr>
          <p:cNvSpPr txBox="1"/>
          <p:nvPr/>
        </p:nvSpPr>
        <p:spPr>
          <a:xfrm>
            <a:off x="1697123" y="1579130"/>
            <a:ext cx="856164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배경음악과 효과음 삽입</a:t>
            </a:r>
            <a:endParaRPr lang="en-US" altLang="ko-KR" sz="2500" dirty="0"/>
          </a:p>
          <a:p>
            <a:r>
              <a:rPr lang="ko-KR" altLang="en-US" sz="2500" dirty="0"/>
              <a:t>사용자의 키 설정 기능</a:t>
            </a:r>
            <a:endParaRPr lang="en-US" altLang="ko-KR" sz="2500" dirty="0"/>
          </a:p>
          <a:p>
            <a:r>
              <a:rPr lang="ko-KR" altLang="en-US" sz="2500" dirty="0"/>
              <a:t>게임 종료 시 팝업 이미지와 효과음 추가</a:t>
            </a:r>
            <a:endParaRPr lang="en-US" altLang="ko-KR" sz="2500" dirty="0"/>
          </a:p>
          <a:p>
            <a:r>
              <a:rPr lang="ko-KR" altLang="en-US" sz="2500" dirty="0"/>
              <a:t>상대방의 플레이 화면 </a:t>
            </a:r>
            <a:r>
              <a:rPr lang="ko-KR" altLang="en-US" sz="2500" dirty="0" err="1"/>
              <a:t>받아오기</a:t>
            </a:r>
            <a:endParaRPr lang="en-US" altLang="ko-KR" sz="2500" dirty="0"/>
          </a:p>
          <a:p>
            <a:r>
              <a:rPr lang="ko-KR" altLang="en-US" sz="2500" dirty="0"/>
              <a:t>시작 화면 추가</a:t>
            </a:r>
            <a:r>
              <a:rPr lang="en-US" altLang="ko-KR" sz="2500" dirty="0"/>
              <a:t>, </a:t>
            </a:r>
            <a:r>
              <a:rPr lang="ko-KR" altLang="en-US" sz="2500" dirty="0"/>
              <a:t>메인 화면 변경</a:t>
            </a:r>
            <a:endParaRPr lang="en-US" altLang="ko-KR" sz="2500" dirty="0"/>
          </a:p>
          <a:p>
            <a:r>
              <a:rPr lang="ko-KR" altLang="en-US" sz="2500" dirty="0"/>
              <a:t>효과음과 배경음악을 키고 끌 수 있는 체크박스 기능 추가</a:t>
            </a:r>
            <a:endParaRPr lang="en-US" altLang="ko-KR" sz="2500" dirty="0"/>
          </a:p>
          <a:p>
            <a:r>
              <a:rPr lang="ko-KR" altLang="en-US" sz="2500" dirty="0"/>
              <a:t>내 점수 표시하고 콤보 점수 추가</a:t>
            </a:r>
            <a:endParaRPr lang="en-US" altLang="ko-KR" sz="2500" dirty="0"/>
          </a:p>
          <a:p>
            <a:r>
              <a:rPr lang="ko-KR" altLang="en-US" sz="2500" dirty="0"/>
              <a:t>게임 배경음악을 선택할 수 있는 옵션 추가</a:t>
            </a:r>
            <a:endParaRPr lang="en-US" altLang="ko-KR" sz="2500" dirty="0"/>
          </a:p>
          <a:p>
            <a:r>
              <a:rPr lang="ko-KR" altLang="en-US" sz="2500" dirty="0">
                <a:latin typeface="Pix_나눔바른펜" panose="020B0503000000000000" pitchFamily="50" charset="-127"/>
                <a:ea typeface="Pix_나눔바른펜" panose="020B0503000000000000" pitchFamily="50" charset="-127"/>
              </a:rPr>
              <a:t>일정 높이 이상에서는 위급한 </a:t>
            </a:r>
            <a:r>
              <a:rPr lang="en-US" altLang="ko-KR" sz="2500" dirty="0">
                <a:latin typeface="Pix_나눔바른펜" panose="020B0503000000000000" pitchFamily="50" charset="-127"/>
                <a:ea typeface="Pix_나눔바른펜" panose="020B0503000000000000" pitchFamily="50" charset="-127"/>
              </a:rPr>
              <a:t>BGM</a:t>
            </a:r>
            <a:r>
              <a:rPr lang="ko-KR" altLang="en-US" sz="2500" dirty="0">
                <a:latin typeface="Pix_나눔바른펜" panose="020B0503000000000000" pitchFamily="50" charset="-127"/>
                <a:ea typeface="Pix_나눔바른펜" panose="020B0503000000000000" pitchFamily="50" charset="-127"/>
              </a:rPr>
              <a:t>으로 변경</a:t>
            </a:r>
          </a:p>
          <a:p>
            <a:endParaRPr lang="ko-KR" altLang="en-US" sz="2500" dirty="0"/>
          </a:p>
          <a:p>
            <a:pPr marL="342900" indent="-342900">
              <a:buAutoNum type="arabicPeriod"/>
            </a:pP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E31C-CC76-4E6C-BA1C-02C03C5A80AA}"/>
              </a:ext>
            </a:extLst>
          </p:cNvPr>
          <p:cNvSpPr txBox="1"/>
          <p:nvPr/>
        </p:nvSpPr>
        <p:spPr>
          <a:xfrm>
            <a:off x="2423592" y="5733256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총 </a:t>
            </a:r>
            <a:r>
              <a:rPr lang="en-US" altLang="ko-KR" sz="4000" dirty="0">
                <a:solidFill>
                  <a:srgbClr val="00B0F0"/>
                </a:solidFill>
              </a:rPr>
              <a:t>10</a:t>
            </a:r>
            <a:r>
              <a:rPr lang="ko-KR" altLang="en-US" sz="4000" dirty="0"/>
              <a:t>개의 기능을 더했습니다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83805C-88FE-4974-A63A-14937AE63CD7}"/>
              </a:ext>
            </a:extLst>
          </p:cNvPr>
          <p:cNvSpPr/>
          <p:nvPr/>
        </p:nvSpPr>
        <p:spPr>
          <a:xfrm>
            <a:off x="1413194" y="1520195"/>
            <a:ext cx="8380112" cy="3698835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F4C2D-6203-409B-96B3-4835CE6CBB67}"/>
              </a:ext>
            </a:extLst>
          </p:cNvPr>
          <p:cNvSpPr txBox="1"/>
          <p:nvPr/>
        </p:nvSpPr>
        <p:spPr>
          <a:xfrm rot="772070">
            <a:off x="8544272" y="546576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푸짐 하죠</a:t>
            </a:r>
            <a:r>
              <a:rPr lang="en-US" altLang="ko-KR" dirty="0"/>
              <a:t>~?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08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9"/>
          <p:cNvSpPr txBox="1">
            <a:spLocks noGrp="1"/>
          </p:cNvSpPr>
          <p:nvPr>
            <p:ph type="subTitle" idx="7"/>
          </p:nvPr>
        </p:nvSpPr>
        <p:spPr>
          <a:xfrm>
            <a:off x="3873329" y="1565156"/>
            <a:ext cx="5756492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하나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프로젝트 소개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1" name="부제목 10"/>
          <p:cNvSpPr txBox="1">
            <a:spLocks noGrp="1"/>
          </p:cNvSpPr>
          <p:nvPr>
            <p:ph type="subTitle" idx="8"/>
          </p:nvPr>
        </p:nvSpPr>
        <p:spPr>
          <a:xfrm>
            <a:off x="3880048" y="3001134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둘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L" charset="0"/>
                <a:ea typeface="08서울남산체 L" charset="0"/>
              </a:rPr>
              <a:t>프로젝트 진행 과정 및 결과 </a:t>
            </a:r>
            <a:endParaRPr lang="ko-KR" altLang="en-US" sz="3000" b="1" cap="none" dirty="0">
              <a:solidFill>
                <a:schemeClr val="tx1">
                  <a:lumMod val="75000"/>
                  <a:lumOff val="25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sp>
        <p:nvSpPr>
          <p:cNvPr id="12" name="부제목 11"/>
          <p:cNvSpPr txBox="1">
            <a:spLocks noGrp="1"/>
          </p:cNvSpPr>
          <p:nvPr>
            <p:ph type="subTitle" idx="9"/>
          </p:nvPr>
        </p:nvSpPr>
        <p:spPr>
          <a:xfrm>
            <a:off x="3880048" y="4373468"/>
            <a:ext cx="5749773" cy="6438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셋</a:t>
            </a:r>
            <a:r>
              <a:rPr lang="en-US" altLang="ko-KR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. </a:t>
            </a:r>
            <a:r>
              <a:rPr lang="ko-KR" altLang="en-US" sz="3000" b="1" dirty="0">
                <a:solidFill>
                  <a:schemeClr val="bg2">
                    <a:lumMod val="90000"/>
                  </a:schemeClr>
                </a:solidFill>
                <a:latin typeface="08서울남산체 L" charset="0"/>
                <a:ea typeface="08서울남산체 L" charset="0"/>
              </a:rPr>
              <a:t> 프로젝트를 마치며</a:t>
            </a:r>
            <a:endParaRPr lang="ko-KR" altLang="en-US" sz="3000" b="1" cap="none" dirty="0">
              <a:solidFill>
                <a:schemeClr val="bg2">
                  <a:lumMod val="90000"/>
                </a:schemeClr>
              </a:solidFill>
              <a:latin typeface="08서울남산체 L" charset="0"/>
              <a:ea typeface="08서울남산체 L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88084" y="1415157"/>
            <a:ext cx="1019520" cy="744310"/>
            <a:chOff x="5905783" y="2674093"/>
            <a:chExt cx="563880" cy="382688"/>
          </a:xfrm>
          <a:solidFill>
            <a:schemeClr val="bg2">
              <a:lumMod val="90000"/>
            </a:schemeClr>
          </a:solidFill>
        </p:grpSpPr>
        <p:sp>
          <p:nvSpPr>
            <p:cNvPr id="16" name="직사각형 15"/>
            <p:cNvSpPr/>
            <p:nvPr/>
          </p:nvSpPr>
          <p:spPr>
            <a:xfrm rot="16200000">
              <a:off x="5904431" y="286678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16200000">
              <a:off x="6092051" y="286678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6200000">
              <a:off x="6095111" y="2675445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rot="16200000">
              <a:off x="6279671" y="2675445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90038" y="2882994"/>
            <a:ext cx="699006" cy="766212"/>
            <a:chOff x="6030022" y="3434698"/>
            <a:chExt cx="382688" cy="378300"/>
          </a:xfrm>
        </p:grpSpPr>
        <p:sp>
          <p:nvSpPr>
            <p:cNvPr id="21" name="직사각형 20"/>
            <p:cNvSpPr/>
            <p:nvPr/>
          </p:nvSpPr>
          <p:spPr>
            <a:xfrm>
              <a:off x="6030022" y="343469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21366" y="343571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030022" y="362333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21366" y="3624358"/>
              <a:ext cx="191344" cy="18864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688084" y="4242208"/>
            <a:ext cx="1019520" cy="720165"/>
            <a:chOff x="5900707" y="4193619"/>
            <a:chExt cx="574032" cy="378300"/>
          </a:xfrm>
          <a:solidFill>
            <a:schemeClr val="bg2">
              <a:lumMod val="90000"/>
            </a:schemeClr>
          </a:solidFill>
        </p:grpSpPr>
        <p:sp>
          <p:nvSpPr>
            <p:cNvPr id="26" name="직사각형 25"/>
            <p:cNvSpPr/>
            <p:nvPr/>
          </p:nvSpPr>
          <p:spPr>
            <a:xfrm flipH="1" flipV="1">
              <a:off x="6283395" y="438225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 flipV="1">
              <a:off x="6092051" y="438225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 flipV="1">
              <a:off x="5900707" y="438327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 flipV="1">
              <a:off x="5900707" y="4193619"/>
              <a:ext cx="191344" cy="188640"/>
            </a:xfrm>
            <a:prstGeom prst="rect">
              <a:avLst/>
            </a:prstGeom>
            <a:grpFill/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031989"/>
      </p:ext>
    </p:extLst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Pages>7</Pages>
  <Words>1200</Words>
  <Characters>0</Characters>
  <Application>Microsoft Office PowerPoint</Application>
  <DocSecurity>0</DocSecurity>
  <PresentationFormat>와이드스크린</PresentationFormat>
  <Lines>0</Lines>
  <Paragraphs>252</Paragraphs>
  <Slides>31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±¼¸²</vt:lpstr>
      <vt:lpstr>08서울남산체 L</vt:lpstr>
      <vt:lpstr>Pix_서울남산 장체EB</vt:lpstr>
      <vt:lpstr>Pix_나눔바른펜 Bold</vt:lpstr>
      <vt:lpstr>Pix_나눔바른펜</vt:lpstr>
      <vt:lpstr>08서울남산체 B</vt:lpstr>
      <vt:lpstr>맑은 고딕</vt:lpstr>
      <vt:lpstr>Arial</vt:lpstr>
      <vt:lpstr>Pix_서울남산 장체B</vt:lpstr>
      <vt:lpstr>Pix_나눔바른고딕 Bold</vt:lpstr>
      <vt:lpstr>오피스 테마</vt:lpstr>
      <vt:lpstr>‘테트리스 게임’  오픈소스 활용 프로젝트</vt:lpstr>
      <vt:lpstr>‘테트리스 게임’  오픈소스 활용 프로젝트</vt:lpstr>
      <vt:lpstr>목차</vt:lpstr>
      <vt:lpstr>PowerPoint 프레젠테이션</vt:lpstr>
      <vt:lpstr>프로젝트 소개</vt:lpstr>
      <vt:lpstr>PowerPoint 프레젠테이션</vt:lpstr>
      <vt:lpstr>그래서 우리들은 이렇게 만들자!</vt:lpstr>
      <vt:lpstr>였으나 어쩌다 보니 6개의 기능을 추가 개발하여 </vt:lpstr>
      <vt:lpstr>PowerPoint 프레젠테이션</vt:lpstr>
      <vt:lpstr>프로젝트 방향성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방향성</vt:lpstr>
      <vt:lpstr>PowerPoint 프레젠테이션</vt:lpstr>
      <vt:lpstr>PowerPoint 프레젠테이션</vt:lpstr>
      <vt:lpstr>프로젝트 방향성</vt:lpstr>
      <vt:lpstr>PowerPoint 프레젠테이션</vt:lpstr>
      <vt:lpstr>PowerPoint 프레젠테이션</vt:lpstr>
      <vt:lpstr>PowerPoint 프레젠테이션</vt:lpstr>
      <vt:lpstr>프로젝트 진행 과정 및 결과 </vt:lpstr>
      <vt:lpstr>PowerPoint 프레젠테이션</vt:lpstr>
      <vt:lpstr>프로젝트 결과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무료 피피티 템플릿</dc:title>
  <dc:creator>김도경</dc:creator>
  <cp:lastModifiedBy> </cp:lastModifiedBy>
  <cp:revision>119</cp:revision>
  <dcterms:modified xsi:type="dcterms:W3CDTF">2019-06-12T04:49:37Z</dcterms:modified>
</cp:coreProperties>
</file>